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342" r:id="rId3"/>
    <p:sldId id="277" r:id="rId4"/>
    <p:sldId id="339" r:id="rId5"/>
    <p:sldId id="338" r:id="rId6"/>
    <p:sldId id="340" r:id="rId7"/>
    <p:sldId id="287" r:id="rId8"/>
    <p:sldId id="263" r:id="rId9"/>
    <p:sldId id="341" r:id="rId10"/>
    <p:sldId id="336" r:id="rId11"/>
    <p:sldId id="265" r:id="rId12"/>
    <p:sldId id="343" r:id="rId13"/>
    <p:sldId id="344" r:id="rId14"/>
    <p:sldId id="345" r:id="rId15"/>
    <p:sldId id="346" r:id="rId16"/>
    <p:sldId id="266" r:id="rId17"/>
    <p:sldId id="264" r:id="rId18"/>
    <p:sldId id="347" r:id="rId19"/>
    <p:sldId id="337" r:id="rId20"/>
    <p:sldId id="267" r:id="rId21"/>
    <p:sldId id="307" r:id="rId22"/>
    <p:sldId id="348" r:id="rId23"/>
    <p:sldId id="268" r:id="rId24"/>
    <p:sldId id="312" r:id="rId25"/>
    <p:sldId id="314" r:id="rId26"/>
    <p:sldId id="349" r:id="rId27"/>
    <p:sldId id="350" r:id="rId28"/>
    <p:sldId id="330" r:id="rId29"/>
    <p:sldId id="354" r:id="rId30"/>
    <p:sldId id="1154" r:id="rId31"/>
    <p:sldId id="1155" r:id="rId32"/>
    <p:sldId id="1156" r:id="rId33"/>
    <p:sldId id="1157" r:id="rId34"/>
    <p:sldId id="1158" r:id="rId35"/>
    <p:sldId id="1159" r:id="rId36"/>
    <p:sldId id="1160" r:id="rId37"/>
    <p:sldId id="1161" r:id="rId38"/>
    <p:sldId id="1162" r:id="rId39"/>
    <p:sldId id="325" r:id="rId40"/>
    <p:sldId id="1163" r:id="rId41"/>
    <p:sldId id="1164" r:id="rId42"/>
    <p:sldId id="1165" r:id="rId43"/>
    <p:sldId id="1166" r:id="rId44"/>
    <p:sldId id="1167" r:id="rId45"/>
    <p:sldId id="1168" r:id="rId46"/>
    <p:sldId id="1169" r:id="rId47"/>
    <p:sldId id="308" r:id="rId48"/>
    <p:sldId id="326" r:id="rId49"/>
    <p:sldId id="353" r:id="rId50"/>
    <p:sldId id="352"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7"/>
    <p:restoredTop sz="93233"/>
  </p:normalViewPr>
  <p:slideViewPr>
    <p:cSldViewPr snapToGrid="0" snapToObjects="1">
      <p:cViewPr varScale="1">
        <p:scale>
          <a:sx n="65" d="100"/>
          <a:sy n="65" d="100"/>
        </p:scale>
        <p:origin x="23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latin typeface="Arial" panose="020B0604020202020204" pitchFamily="34" charset="0"/>
                <a:cs typeface="Arial" panose="020B0604020202020204" pitchFamily="34" charset="0"/>
              </a:defRPr>
            </a:pPr>
            <a:r>
              <a:rPr lang="en-GB">
                <a:latin typeface="Arial" panose="020B0604020202020204" pitchFamily="34" charset="0"/>
                <a:cs typeface="Arial" panose="020B0604020202020204" pitchFamily="34" charset="0"/>
              </a:rPr>
              <a:t>Pathway resource list</a:t>
            </a:r>
          </a:p>
        </c:rich>
      </c:tx>
      <c:overlay val="0"/>
    </c:title>
    <c:autoTitleDeleted val="0"/>
    <c:plotArea>
      <c:layout/>
      <c:pieChart>
        <c:varyColors val="1"/>
        <c:ser>
          <c:idx val="0"/>
          <c:order val="0"/>
          <c:tx>
            <c:strRef>
              <c:f>Sheet1!$B$1</c:f>
              <c:strCache>
                <c:ptCount val="1"/>
                <c:pt idx="0">
                  <c:v>Pathway resource list</c:v>
                </c:pt>
              </c:strCache>
            </c:strRef>
          </c:tx>
          <c:dPt>
            <c:idx val="0"/>
            <c:bubble3D val="0"/>
            <c:spPr>
              <a:solidFill>
                <a:schemeClr val="accent1">
                  <a:lumMod val="60000"/>
                  <a:lumOff val="40000"/>
                </a:schemeClr>
              </a:solidFill>
            </c:spPr>
            <c:extLst>
              <c:ext xmlns:c16="http://schemas.microsoft.com/office/drawing/2014/chart" uri="{C3380CC4-5D6E-409C-BE32-E72D297353CC}">
                <c16:uniqueId val="{00000001-4B50-4045-ADDE-DB741BD2E40A}"/>
              </c:ext>
            </c:extLst>
          </c:dPt>
          <c:dPt>
            <c:idx val="1"/>
            <c:bubble3D val="0"/>
            <c:spPr>
              <a:solidFill>
                <a:schemeClr val="accent1">
                  <a:lumMod val="75000"/>
                </a:schemeClr>
              </a:solidFill>
            </c:spPr>
            <c:extLst>
              <c:ext xmlns:c16="http://schemas.microsoft.com/office/drawing/2014/chart" uri="{C3380CC4-5D6E-409C-BE32-E72D297353CC}">
                <c16:uniqueId val="{00000003-4B50-4045-ADDE-DB741BD2E40A}"/>
              </c:ext>
            </c:extLst>
          </c:dPt>
          <c:dPt>
            <c:idx val="2"/>
            <c:bubble3D val="0"/>
            <c:spPr>
              <a:solidFill>
                <a:schemeClr val="accent1">
                  <a:lumMod val="50000"/>
                </a:schemeClr>
              </a:solidFill>
            </c:spPr>
            <c:extLst>
              <c:ext xmlns:c16="http://schemas.microsoft.com/office/drawing/2014/chart" uri="{C3380CC4-5D6E-409C-BE32-E72D297353CC}">
                <c16:uniqueId val="{00000005-4B50-4045-ADDE-DB741BD2E40A}"/>
              </c:ext>
            </c:extLst>
          </c:dPt>
          <c:dPt>
            <c:idx val="3"/>
            <c:bubble3D val="0"/>
            <c:spPr>
              <a:solidFill>
                <a:schemeClr val="accent6">
                  <a:lumMod val="40000"/>
                  <a:lumOff val="60000"/>
                </a:schemeClr>
              </a:solidFill>
            </c:spPr>
            <c:extLst>
              <c:ext xmlns:c16="http://schemas.microsoft.com/office/drawing/2014/chart" uri="{C3380CC4-5D6E-409C-BE32-E72D297353CC}">
                <c16:uniqueId val="{00000007-4B50-4045-ADDE-DB741BD2E40A}"/>
              </c:ext>
            </c:extLst>
          </c:dPt>
          <c:dPt>
            <c:idx val="4"/>
            <c:bubble3D val="0"/>
            <c:spPr>
              <a:solidFill>
                <a:srgbClr val="C00000"/>
              </a:solidFill>
            </c:spPr>
            <c:extLst>
              <c:ext xmlns:c16="http://schemas.microsoft.com/office/drawing/2014/chart" uri="{C3380CC4-5D6E-409C-BE32-E72D297353CC}">
                <c16:uniqueId val="{00000009-4B50-4045-ADDE-DB741BD2E40A}"/>
              </c:ext>
            </c:extLst>
          </c:dPt>
          <c:dPt>
            <c:idx val="5"/>
            <c:bubble3D val="0"/>
            <c:spPr>
              <a:solidFill>
                <a:schemeClr val="bg1">
                  <a:lumMod val="65000"/>
                </a:schemeClr>
              </a:solidFill>
            </c:spPr>
            <c:extLst>
              <c:ext xmlns:c16="http://schemas.microsoft.com/office/drawing/2014/chart" uri="{C3380CC4-5D6E-409C-BE32-E72D297353CC}">
                <c16:uniqueId val="{0000000B-4B50-4045-ADDE-DB741BD2E40A}"/>
              </c:ext>
            </c:extLst>
          </c:dPt>
          <c:dPt>
            <c:idx val="6"/>
            <c:bubble3D val="0"/>
            <c:spPr>
              <a:solidFill>
                <a:schemeClr val="tx1">
                  <a:lumMod val="65000"/>
                  <a:lumOff val="35000"/>
                </a:schemeClr>
              </a:solidFill>
            </c:spPr>
            <c:extLst>
              <c:ext xmlns:c16="http://schemas.microsoft.com/office/drawing/2014/chart" uri="{C3380CC4-5D6E-409C-BE32-E72D297353CC}">
                <c16:uniqueId val="{0000000D-4B50-4045-ADDE-DB741BD2E40A}"/>
              </c:ext>
            </c:extLst>
          </c:dPt>
          <c:dPt>
            <c:idx val="7"/>
            <c:bubble3D val="0"/>
            <c:spPr>
              <a:solidFill>
                <a:schemeClr val="tx1">
                  <a:lumMod val="75000"/>
                  <a:lumOff val="25000"/>
                </a:schemeClr>
              </a:solidFill>
            </c:spPr>
            <c:extLst>
              <c:ext xmlns:c16="http://schemas.microsoft.com/office/drawing/2014/chart" uri="{C3380CC4-5D6E-409C-BE32-E72D297353CC}">
                <c16:uniqueId val="{0000000F-4B50-4045-ADDE-DB741BD2E40A}"/>
              </c:ext>
            </c:extLst>
          </c:dPt>
          <c:dPt>
            <c:idx val="8"/>
            <c:bubble3D val="0"/>
            <c:spPr>
              <a:solidFill>
                <a:schemeClr val="tx1">
                  <a:lumMod val="85000"/>
                  <a:lumOff val="15000"/>
                </a:schemeClr>
              </a:solidFill>
            </c:spPr>
            <c:extLst>
              <c:ext xmlns:c16="http://schemas.microsoft.com/office/drawing/2014/chart" uri="{C3380CC4-5D6E-409C-BE32-E72D297353CC}">
                <c16:uniqueId val="{00000011-4B50-4045-ADDE-DB741BD2E40A}"/>
              </c:ext>
            </c:extLst>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Sheet1!$A$2:$A$10</c:f>
              <c:strCache>
                <c:ptCount val="9"/>
                <c:pt idx="0">
                  <c:v>Protein-Protein Interactions</c:v>
                </c:pt>
                <c:pt idx="1">
                  <c:v>Metabolic Pathways</c:v>
                </c:pt>
                <c:pt idx="2">
                  <c:v>Signaling Pathways</c:v>
                </c:pt>
                <c:pt idx="3">
                  <c:v>Protein-Compound Interactions</c:v>
                </c:pt>
                <c:pt idx="4">
                  <c:v>Transcription Factors / Gene Regulatory Networks</c:v>
                </c:pt>
                <c:pt idx="5">
                  <c:v>Pathway Diagrams</c:v>
                </c:pt>
                <c:pt idx="6">
                  <c:v>Genetic Interaction Networks</c:v>
                </c:pt>
                <c:pt idx="7">
                  <c:v>Protein Sequence Focused</c:v>
                </c:pt>
                <c:pt idx="8">
                  <c:v>Other</c:v>
                </c:pt>
              </c:strCache>
            </c:strRef>
          </c:cat>
          <c:val>
            <c:numRef>
              <c:f>Sheet1!$B$2:$B$10</c:f>
              <c:numCache>
                <c:formatCode>General</c:formatCode>
                <c:ptCount val="9"/>
                <c:pt idx="0">
                  <c:v>257</c:v>
                </c:pt>
                <c:pt idx="1">
                  <c:v>133</c:v>
                </c:pt>
                <c:pt idx="2">
                  <c:v>95</c:v>
                </c:pt>
                <c:pt idx="3">
                  <c:v>81</c:v>
                </c:pt>
                <c:pt idx="4">
                  <c:v>80</c:v>
                </c:pt>
                <c:pt idx="5">
                  <c:v>61</c:v>
                </c:pt>
                <c:pt idx="6">
                  <c:v>28</c:v>
                </c:pt>
                <c:pt idx="7">
                  <c:v>25</c:v>
                </c:pt>
                <c:pt idx="8">
                  <c:v>17</c:v>
                </c:pt>
              </c:numCache>
            </c:numRef>
          </c:val>
          <c:extLst>
            <c:ext xmlns:c16="http://schemas.microsoft.com/office/drawing/2014/chart" uri="{C3380CC4-5D6E-409C-BE32-E72D297353CC}">
              <c16:uniqueId val="{00000012-4B50-4045-ADDE-DB741BD2E40A}"/>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511636088668874"/>
          <c:y val="0.123325295275591"/>
          <c:w val="0.48016068843341297"/>
          <c:h val="0.85908366141732195"/>
        </c:manualLayout>
      </c:layout>
      <c:overlay val="0"/>
      <c:txPr>
        <a:bodyPr/>
        <a:lstStyle/>
        <a:p>
          <a:pPr>
            <a:defRPr>
              <a:latin typeface="Arial" panose="020B0604020202020204" pitchFamily="34" charset="0"/>
              <a:cs typeface="Arial" panose="020B0604020202020204" pitchFamily="34" charset="0"/>
            </a:defRPr>
          </a:pPr>
          <a:endParaRPr lang="it-IT"/>
        </a:p>
      </c:txPr>
    </c:legend>
    <c:plotVisOnly val="1"/>
    <c:dispBlanksAs val="zero"/>
    <c:showDLblsOverMax val="0"/>
  </c:chart>
  <c:txPr>
    <a:bodyPr/>
    <a:lstStyle/>
    <a:p>
      <a:pPr>
        <a:defRPr sz="1800">
          <a:latin typeface="HelveticaNeueLT Pro 45 Lt" pitchFamily="34" charset="0"/>
        </a:defRPr>
      </a:pPr>
      <a:endParaRPr lang="it-IT"/>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D25DE-C350-7D4D-BE2F-C6EF21501AF5}" type="datetimeFigureOut">
              <a:t>18/03/20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B8976-E75A-9746-AD73-1A6CEC5587B5}" type="slidenum">
              <a:t>‹#›</a:t>
            </a:fld>
            <a:endParaRPr lang="it-IT"/>
          </a:p>
        </p:txBody>
      </p:sp>
    </p:spTree>
    <p:extLst>
      <p:ext uri="{BB962C8B-B14F-4D97-AF65-F5344CB8AC3E}">
        <p14:creationId xmlns:p14="http://schemas.microsoft.com/office/powerpoint/2010/main" val="2958442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C3EDFF19-343A-0B44-AA55-160401DE0498}" type="slidenum">
              <a:rPr lang="it-IT" smtClean="0"/>
              <a:t>7</a:t>
            </a:fld>
            <a:endParaRPr lang="it-IT"/>
          </a:p>
        </p:txBody>
      </p:sp>
    </p:spTree>
    <p:extLst>
      <p:ext uri="{BB962C8B-B14F-4D97-AF65-F5344CB8AC3E}">
        <p14:creationId xmlns:p14="http://schemas.microsoft.com/office/powerpoint/2010/main" val="109678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16</a:t>
            </a:fld>
            <a:endParaRPr lang="it-IT"/>
          </a:p>
        </p:txBody>
      </p:sp>
    </p:spTree>
    <p:extLst>
      <p:ext uri="{BB962C8B-B14F-4D97-AF65-F5344CB8AC3E}">
        <p14:creationId xmlns:p14="http://schemas.microsoft.com/office/powerpoint/2010/main" val="1487270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17</a:t>
            </a:fld>
            <a:endParaRPr lang="it-IT"/>
          </a:p>
        </p:txBody>
      </p:sp>
    </p:spTree>
    <p:extLst>
      <p:ext uri="{BB962C8B-B14F-4D97-AF65-F5344CB8AC3E}">
        <p14:creationId xmlns:p14="http://schemas.microsoft.com/office/powerpoint/2010/main" val="1713693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18</a:t>
            </a:fld>
            <a:endParaRPr lang="it-IT"/>
          </a:p>
        </p:txBody>
      </p:sp>
    </p:spTree>
    <p:extLst>
      <p:ext uri="{BB962C8B-B14F-4D97-AF65-F5344CB8AC3E}">
        <p14:creationId xmlns:p14="http://schemas.microsoft.com/office/powerpoint/2010/main" val="75435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rtl="0"/>
            <a:endParaRPr lang="it-IT" sz="1200" b="0" i="0" u="none" strike="noStrike"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C3EDFF19-343A-0B44-AA55-160401DE0498}" type="slidenum">
              <a:rPr lang="it-IT" smtClean="0"/>
              <a:t>20</a:t>
            </a:fld>
            <a:endParaRPr lang="it-IT"/>
          </a:p>
        </p:txBody>
      </p:sp>
    </p:spTree>
    <p:extLst>
      <p:ext uri="{BB962C8B-B14F-4D97-AF65-F5344CB8AC3E}">
        <p14:creationId xmlns:p14="http://schemas.microsoft.com/office/powerpoint/2010/main" val="176076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26</a:t>
            </a:fld>
            <a:endParaRPr lang="it-IT"/>
          </a:p>
        </p:txBody>
      </p:sp>
    </p:spTree>
    <p:extLst>
      <p:ext uri="{BB962C8B-B14F-4D97-AF65-F5344CB8AC3E}">
        <p14:creationId xmlns:p14="http://schemas.microsoft.com/office/powerpoint/2010/main" val="329020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27</a:t>
            </a:fld>
            <a:endParaRPr lang="it-IT"/>
          </a:p>
        </p:txBody>
      </p:sp>
    </p:spTree>
    <p:extLst>
      <p:ext uri="{BB962C8B-B14F-4D97-AF65-F5344CB8AC3E}">
        <p14:creationId xmlns:p14="http://schemas.microsoft.com/office/powerpoint/2010/main" val="333781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AD9DBCC5-7EE5-4020-B32D-512AB0B8CE85}" type="slidenum">
              <a:rPr lang="de-DE"/>
              <a:pPr/>
              <a:t>31</a:t>
            </a:fld>
            <a:endParaRPr lang="de-DE"/>
          </a:p>
        </p:txBody>
      </p:sp>
      <p:sp>
        <p:nvSpPr>
          <p:cNvPr id="26626" name="Rectangle 1026"/>
          <p:cNvSpPr>
            <a:spLocks noGrp="1" noRot="1" noChangeAspect="1" noChangeArrowheads="1" noTextEdit="1"/>
          </p:cNvSpPr>
          <p:nvPr>
            <p:ph type="sldImg"/>
          </p:nvPr>
        </p:nvSpPr>
        <p:spPr>
          <a:ln/>
        </p:spPr>
      </p:sp>
      <p:sp>
        <p:nvSpPr>
          <p:cNvPr id="26627" name="Rectangle 1027"/>
          <p:cNvSpPr>
            <a:spLocks noGrp="1" noChangeArrowheads="1"/>
          </p:cNvSpPr>
          <p:nvPr>
            <p:ph type="body" idx="1"/>
          </p:nvPr>
        </p:nvSpPr>
        <p:spPr>
          <a:noFill/>
          <a:ln/>
        </p:spPr>
        <p:txBody>
          <a:bodyPr/>
          <a:lstStyle/>
          <a:p>
            <a:pPr eaLnBrk="1" hangingPunct="1">
              <a:buFontTx/>
              <a:buChar char="•"/>
            </a:pPr>
            <a:r>
              <a:rPr lang="en-GB">
                <a:latin typeface="Arial" pitchFamily="34" charset="0"/>
                <a:ea typeface="ＭＳ Ｐゴシック" charset="-128"/>
              </a:rPr>
              <a:t>As a biologist I would prefer to see all the information in one unique database.</a:t>
            </a:r>
          </a:p>
          <a:p>
            <a:pPr eaLnBrk="1" hangingPunct="1">
              <a:buFontTx/>
              <a:buChar char="•"/>
            </a:pPr>
            <a:r>
              <a:rPr lang="en-GB">
                <a:latin typeface="Arial" pitchFamily="34" charset="0"/>
                <a:ea typeface="ＭＳ Ｐゴシック" charset="-128"/>
              </a:rPr>
              <a:t>Centralized databases have this mission.</a:t>
            </a:r>
          </a:p>
          <a:p>
            <a:pPr eaLnBrk="1" hangingPunct="1">
              <a:buFontTx/>
              <a:buChar char="•"/>
            </a:pPr>
            <a:r>
              <a:rPr lang="en-GB">
                <a:latin typeface="Arial" pitchFamily="34" charset="0"/>
                <a:ea typeface="ＭＳ Ｐゴシック" charset="-128"/>
              </a:rPr>
              <a:t>The aim to collect all the information for one specific domain.</a:t>
            </a:r>
          </a:p>
          <a:p>
            <a:pPr eaLnBrk="1" hangingPunct="1">
              <a:buFontTx/>
              <a:buChar char="•"/>
            </a:pPr>
            <a:r>
              <a:rPr lang="en-GB">
                <a:latin typeface="Arial" pitchFamily="34" charset="0"/>
                <a:ea typeface="ＭＳ Ｐゴシック" charset="-128"/>
              </a:rPr>
              <a:t>However …</a:t>
            </a:r>
          </a:p>
          <a:p>
            <a:pPr eaLnBrk="1" hangingPunct="1">
              <a:buFontTx/>
              <a:buChar char="•"/>
            </a:pPr>
            <a:r>
              <a:rPr lang="en-GB">
                <a:latin typeface="Arial" pitchFamily="34" charset="0"/>
                <a:ea typeface="ＭＳ Ｐゴシック" charset="-128"/>
              </a:rPr>
              <a:t>Medium-size labs and organizations are capable to produce large amounts of data.</a:t>
            </a:r>
          </a:p>
          <a:p>
            <a:pPr eaLnBrk="1" hangingPunct="1">
              <a:buFontTx/>
              <a:buChar char="•"/>
            </a:pPr>
            <a:r>
              <a:rPr lang="en-GB">
                <a:latin typeface="Arial" pitchFamily="34" charset="0"/>
                <a:ea typeface="ＭＳ Ｐゴシック" charset="-128"/>
              </a:rPr>
              <a:t>Then it becomes harder to submit data to centralized repositories.</a:t>
            </a:r>
          </a:p>
          <a:p>
            <a:pPr eaLnBrk="1" hangingPunct="1">
              <a:buFontTx/>
              <a:buChar char="•"/>
            </a:pPr>
            <a:r>
              <a:rPr lang="en-GB">
                <a:latin typeface="Arial" pitchFamily="34" charset="0"/>
                <a:ea typeface="ＭＳ Ｐゴシック" charset="-128"/>
              </a:rPr>
              <a:t>Moreover data producers like to control and structure their own databases, developing their own GUI and access protocols.</a:t>
            </a:r>
          </a:p>
          <a:p>
            <a:pPr eaLnBrk="1" hangingPunct="1">
              <a:buFontTx/>
              <a:buChar char="•"/>
            </a:pPr>
            <a:r>
              <a:rPr lang="en-GB">
                <a:latin typeface="Arial" pitchFamily="34" charset="0"/>
                <a:ea typeface="ＭＳ Ｐゴシック" charset="-128"/>
              </a:rPr>
              <a:t>For us, the users, it becomes harder to access the information.</a:t>
            </a:r>
          </a:p>
          <a:p>
            <a:pPr eaLnBrk="1" hangingPunct="1">
              <a:buFontTx/>
              <a:buChar char="•"/>
            </a:pPr>
            <a:r>
              <a:rPr lang="en-GB">
                <a:latin typeface="Arial" pitchFamily="34" charset="0"/>
                <a:ea typeface="ＭＳ Ｐゴシック" charset="-128"/>
              </a:rPr>
              <a:t>For one specific domain we might find different databases, using different GUIs. We might end up downloading data in different formats complicating the integration of results. After integration we might find a problem of high redundancy in our results.</a:t>
            </a:r>
            <a:endParaRPr lang="en-US">
              <a:latin typeface="Arial" pitchFamily="34" charset="0"/>
              <a:ea typeface="ＭＳ Ｐゴシック" charset="-128"/>
            </a:endParaRPr>
          </a:p>
        </p:txBody>
      </p:sp>
    </p:spTree>
    <p:extLst>
      <p:ext uri="{BB962C8B-B14F-4D97-AF65-F5344CB8AC3E}">
        <p14:creationId xmlns:p14="http://schemas.microsoft.com/office/powerpoint/2010/main" val="1521909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endParaRPr lang="en-US">
              <a:latin typeface="Arial" pitchFamily="34" charset="0"/>
              <a:ea typeface="ＭＳ Ｐゴシック" charset="-128"/>
            </a:endParaRPr>
          </a:p>
        </p:txBody>
      </p:sp>
    </p:spTree>
    <p:extLst>
      <p:ext uri="{BB962C8B-B14F-4D97-AF65-F5344CB8AC3E}">
        <p14:creationId xmlns:p14="http://schemas.microsoft.com/office/powerpoint/2010/main" val="4199784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p:spPr>
        <p:txBody>
          <a:bodyPr/>
          <a:lstStyle/>
          <a:p>
            <a:r>
              <a:rPr lang="en-US" dirty="0">
                <a:latin typeface="Arial" pitchFamily="34" charset="0"/>
                <a:ea typeface="Geneva" charset="-128"/>
              </a:rPr>
              <a:t>The Molecular Interactions workgroup is concentrating on: </a:t>
            </a:r>
          </a:p>
          <a:p>
            <a:pPr lvl="1">
              <a:buFontTx/>
              <a:buChar char="•"/>
            </a:pPr>
            <a:r>
              <a:rPr lang="en-US" dirty="0">
                <a:latin typeface="Arial" pitchFamily="34" charset="0"/>
                <a:ea typeface="Geneva" charset="-128"/>
              </a:rPr>
              <a:t>improving the annotation and representation of molecular interaction data wherever it is published, be this in journal articles, authors web-sites or public domain databases</a:t>
            </a:r>
          </a:p>
          <a:p>
            <a:pPr lvl="1">
              <a:buFontTx/>
              <a:buChar char="•"/>
            </a:pPr>
            <a:r>
              <a:rPr lang="en-US" dirty="0">
                <a:latin typeface="Arial" pitchFamily="34" charset="0"/>
                <a:ea typeface="Geneva" charset="-128"/>
              </a:rPr>
              <a:t>improving the accessibility of molecular interaction data to the user community. By using a common standard data can be downloaded from multiple sources and easily combined using a single parser</a:t>
            </a:r>
          </a:p>
          <a:p>
            <a:endParaRPr lang="en-US" dirty="0">
              <a:latin typeface="Arial" pitchFamily="34" charset="0"/>
              <a:ea typeface="Geneva" charset="-128"/>
            </a:endParaRPr>
          </a:p>
          <a:p>
            <a:endParaRPr lang="en-US" dirty="0">
              <a:latin typeface="Arial" pitchFamily="34" charset="0"/>
              <a:ea typeface="ＭＳ Ｐゴシック" charset="-128"/>
            </a:endParaRPr>
          </a:p>
        </p:txBody>
      </p:sp>
    </p:spTree>
    <p:extLst>
      <p:ext uri="{BB962C8B-B14F-4D97-AF65-F5344CB8AC3E}">
        <p14:creationId xmlns:p14="http://schemas.microsoft.com/office/powerpoint/2010/main" val="422524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38</a:t>
            </a:fld>
            <a:endParaRPr lang="de-DE"/>
          </a:p>
        </p:txBody>
      </p:sp>
    </p:spTree>
    <p:extLst>
      <p:ext uri="{BB962C8B-B14F-4D97-AF65-F5344CB8AC3E}">
        <p14:creationId xmlns:p14="http://schemas.microsoft.com/office/powerpoint/2010/main" val="82442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8</a:t>
            </a:fld>
            <a:endParaRPr lang="it-IT"/>
          </a:p>
        </p:txBody>
      </p:sp>
    </p:spTree>
    <p:extLst>
      <p:ext uri="{BB962C8B-B14F-4D97-AF65-F5344CB8AC3E}">
        <p14:creationId xmlns:p14="http://schemas.microsoft.com/office/powerpoint/2010/main" val="3890581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endParaRPr lang="it-IT" dirty="0"/>
          </a:p>
        </p:txBody>
      </p:sp>
      <p:sp>
        <p:nvSpPr>
          <p:cNvPr id="4" name="Segnaposto numero diapositiva 3"/>
          <p:cNvSpPr>
            <a:spLocks noGrp="1"/>
          </p:cNvSpPr>
          <p:nvPr>
            <p:ph type="sldNum" sz="quarter" idx="10"/>
          </p:nvPr>
        </p:nvSpPr>
        <p:spPr/>
        <p:txBody>
          <a:bodyPr/>
          <a:lstStyle/>
          <a:p>
            <a:fld id="{FCA869D9-B8F0-C94D-9FF2-9627E2971A2C}" type="slidenum">
              <a:rPr lang="it-IT" smtClean="0"/>
              <a:t>39</a:t>
            </a:fld>
            <a:endParaRPr lang="it-IT"/>
          </a:p>
        </p:txBody>
      </p:sp>
    </p:spTree>
    <p:extLst>
      <p:ext uri="{BB962C8B-B14F-4D97-AF65-F5344CB8AC3E}">
        <p14:creationId xmlns:p14="http://schemas.microsoft.com/office/powerpoint/2010/main" val="3294913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BEF1CDD-4330-462E-8EFC-7F69CCB2BD2D}" type="slidenum">
              <a:rPr lang="de-DE" smtClean="0"/>
              <a:pPr>
                <a:defRPr/>
              </a:pPr>
              <a:t>40</a:t>
            </a:fld>
            <a:endParaRPr lang="de-DE"/>
          </a:p>
        </p:txBody>
      </p:sp>
    </p:spTree>
    <p:extLst>
      <p:ext uri="{BB962C8B-B14F-4D97-AF65-F5344CB8AC3E}">
        <p14:creationId xmlns:p14="http://schemas.microsoft.com/office/powerpoint/2010/main" val="2613132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3CC92F1-EED7-1F42-8F5B-2E20653E247E}" type="slidenum">
              <a:rPr lang="it-IT"/>
              <a:t>46</a:t>
            </a:fld>
            <a:endParaRPr lang="it-IT"/>
          </a:p>
        </p:txBody>
      </p:sp>
    </p:spTree>
    <p:extLst>
      <p:ext uri="{BB962C8B-B14F-4D97-AF65-F5344CB8AC3E}">
        <p14:creationId xmlns:p14="http://schemas.microsoft.com/office/powerpoint/2010/main" val="1008424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49</a:t>
            </a:fld>
            <a:endParaRPr lang="it-IT"/>
          </a:p>
        </p:txBody>
      </p:sp>
    </p:spTree>
    <p:extLst>
      <p:ext uri="{BB962C8B-B14F-4D97-AF65-F5344CB8AC3E}">
        <p14:creationId xmlns:p14="http://schemas.microsoft.com/office/powerpoint/2010/main" val="290465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9</a:t>
            </a:fld>
            <a:endParaRPr lang="it-IT"/>
          </a:p>
        </p:txBody>
      </p:sp>
    </p:spTree>
    <p:extLst>
      <p:ext uri="{BB962C8B-B14F-4D97-AF65-F5344CB8AC3E}">
        <p14:creationId xmlns:p14="http://schemas.microsoft.com/office/powerpoint/2010/main" val="811722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10</a:t>
            </a:fld>
            <a:endParaRPr lang="it-IT"/>
          </a:p>
        </p:txBody>
      </p:sp>
    </p:spTree>
    <p:extLst>
      <p:ext uri="{BB962C8B-B14F-4D97-AF65-F5344CB8AC3E}">
        <p14:creationId xmlns:p14="http://schemas.microsoft.com/office/powerpoint/2010/main" val="3572207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11</a:t>
            </a:fld>
            <a:endParaRPr lang="it-IT"/>
          </a:p>
        </p:txBody>
      </p:sp>
    </p:spTree>
    <p:extLst>
      <p:ext uri="{BB962C8B-B14F-4D97-AF65-F5344CB8AC3E}">
        <p14:creationId xmlns:p14="http://schemas.microsoft.com/office/powerpoint/2010/main" val="91813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12</a:t>
            </a:fld>
            <a:endParaRPr lang="it-IT"/>
          </a:p>
        </p:txBody>
      </p:sp>
    </p:spTree>
    <p:extLst>
      <p:ext uri="{BB962C8B-B14F-4D97-AF65-F5344CB8AC3E}">
        <p14:creationId xmlns:p14="http://schemas.microsoft.com/office/powerpoint/2010/main" val="229952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13</a:t>
            </a:fld>
            <a:endParaRPr lang="it-IT"/>
          </a:p>
        </p:txBody>
      </p:sp>
    </p:spTree>
    <p:extLst>
      <p:ext uri="{BB962C8B-B14F-4D97-AF65-F5344CB8AC3E}">
        <p14:creationId xmlns:p14="http://schemas.microsoft.com/office/powerpoint/2010/main" val="83014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14</a:t>
            </a:fld>
            <a:endParaRPr lang="it-IT"/>
          </a:p>
        </p:txBody>
      </p:sp>
    </p:spTree>
    <p:extLst>
      <p:ext uri="{BB962C8B-B14F-4D97-AF65-F5344CB8AC3E}">
        <p14:creationId xmlns:p14="http://schemas.microsoft.com/office/powerpoint/2010/main" val="161052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B100F36-BCC7-D049-B7BA-A482EB91BA91}" type="slidenum">
              <a:rPr lang="it-IT" smtClean="0"/>
              <a:t>15</a:t>
            </a:fld>
            <a:endParaRPr lang="it-IT"/>
          </a:p>
        </p:txBody>
      </p:sp>
    </p:spTree>
    <p:extLst>
      <p:ext uri="{BB962C8B-B14F-4D97-AF65-F5344CB8AC3E}">
        <p14:creationId xmlns:p14="http://schemas.microsoft.com/office/powerpoint/2010/main" val="411124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793A-BB8E-5C4D-866C-F6B7EB0C3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1D3056CB-8A7C-344B-9C4F-96C92D3A68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7110CFC-0493-6D49-BB13-EBD408DA5600}"/>
              </a:ext>
            </a:extLst>
          </p:cNvPr>
          <p:cNvSpPr>
            <a:spLocks noGrp="1"/>
          </p:cNvSpPr>
          <p:nvPr>
            <p:ph type="dt" sz="half" idx="10"/>
          </p:nvPr>
        </p:nvSpPr>
        <p:spPr/>
        <p:txBody>
          <a:bodyPr/>
          <a:lstStyle/>
          <a:p>
            <a:fld id="{DF6B447A-A7C8-6A4F-846E-7C1AE627D8AA}" type="datetimeFigureOut">
              <a:t>18/03/20</a:t>
            </a:fld>
            <a:endParaRPr lang="it-IT"/>
          </a:p>
        </p:txBody>
      </p:sp>
      <p:sp>
        <p:nvSpPr>
          <p:cNvPr id="5" name="Footer Placeholder 4">
            <a:extLst>
              <a:ext uri="{FF2B5EF4-FFF2-40B4-BE49-F238E27FC236}">
                <a16:creationId xmlns:a16="http://schemas.microsoft.com/office/drawing/2014/main" id="{B7A164A8-42EC-B840-91BE-2387474BD89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E3B7F58-9A8D-4546-8A12-865312923013}"/>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574814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A99-6D65-9F4F-A5AE-72D36CF023B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BC3D459-B57E-C746-9BF1-7718097BC6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1A20251-2006-E94F-8A61-D6294AF2D5F4}"/>
              </a:ext>
            </a:extLst>
          </p:cNvPr>
          <p:cNvSpPr>
            <a:spLocks noGrp="1"/>
          </p:cNvSpPr>
          <p:nvPr>
            <p:ph type="dt" sz="half" idx="10"/>
          </p:nvPr>
        </p:nvSpPr>
        <p:spPr/>
        <p:txBody>
          <a:bodyPr/>
          <a:lstStyle/>
          <a:p>
            <a:fld id="{DF6B447A-A7C8-6A4F-846E-7C1AE627D8AA}" type="datetimeFigureOut">
              <a:t>18/03/20</a:t>
            </a:fld>
            <a:endParaRPr lang="it-IT"/>
          </a:p>
        </p:txBody>
      </p:sp>
      <p:sp>
        <p:nvSpPr>
          <p:cNvPr id="5" name="Footer Placeholder 4">
            <a:extLst>
              <a:ext uri="{FF2B5EF4-FFF2-40B4-BE49-F238E27FC236}">
                <a16:creationId xmlns:a16="http://schemas.microsoft.com/office/drawing/2014/main" id="{EA8EF82E-4741-BB45-A05B-84AC117BF0F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DB3651F-14CC-C543-8FD8-114BBE6C16E8}"/>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33067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743626-F765-AD48-A1B5-44CF4DD9BE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F9D11B88-52ED-8D41-AA5E-A3138431B28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C4F46A9-C283-0A49-A8FB-131CB612B4BD}"/>
              </a:ext>
            </a:extLst>
          </p:cNvPr>
          <p:cNvSpPr>
            <a:spLocks noGrp="1"/>
          </p:cNvSpPr>
          <p:nvPr>
            <p:ph type="dt" sz="half" idx="10"/>
          </p:nvPr>
        </p:nvSpPr>
        <p:spPr/>
        <p:txBody>
          <a:bodyPr/>
          <a:lstStyle/>
          <a:p>
            <a:fld id="{DF6B447A-A7C8-6A4F-846E-7C1AE627D8AA}" type="datetimeFigureOut">
              <a:t>18/03/20</a:t>
            </a:fld>
            <a:endParaRPr lang="it-IT"/>
          </a:p>
        </p:txBody>
      </p:sp>
      <p:sp>
        <p:nvSpPr>
          <p:cNvPr id="5" name="Footer Placeholder 4">
            <a:extLst>
              <a:ext uri="{FF2B5EF4-FFF2-40B4-BE49-F238E27FC236}">
                <a16:creationId xmlns:a16="http://schemas.microsoft.com/office/drawing/2014/main" id="{5C80CA01-A67F-5D4A-9D24-76B068CDE91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1A32449-8451-4544-A509-1E962BC08493}"/>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2934459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0_Title Slide">
    <p:bg>
      <p:bgPr>
        <a:solidFill>
          <a:srgbClr val="E6E6E6"/>
        </a:solidFill>
        <a:effectLst/>
      </p:bgPr>
    </p:bg>
    <p:spTree>
      <p:nvGrpSpPr>
        <p:cNvPr id="1" name=""/>
        <p:cNvGrpSpPr/>
        <p:nvPr/>
      </p:nvGrpSpPr>
      <p:grpSpPr>
        <a:xfrm>
          <a:off x="0" y="0"/>
          <a:ext cx="0" cy="0"/>
          <a:chOff x="0" y="0"/>
          <a:chExt cx="0" cy="0"/>
        </a:xfrm>
      </p:grpSpPr>
      <p:pic>
        <p:nvPicPr>
          <p:cNvPr id="4" name="Picture 3" descr="EMBL_EBI_Network_background2.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07393" cy="6869545"/>
          </a:xfrm>
          <a:prstGeom prst="rect">
            <a:avLst/>
          </a:prstGeom>
        </p:spPr>
      </p:pic>
      <p:pic>
        <p:nvPicPr>
          <p:cNvPr id="6" name="Picture 2" descr="EMBL_EBI_RGB_InversedUpdat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9819217" y="6310314"/>
            <a:ext cx="1945216" cy="45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9" name="Rectangle 7"/>
          <p:cNvSpPr>
            <a:spLocks noGrp="1" noChangeArrowheads="1"/>
          </p:cNvSpPr>
          <p:nvPr>
            <p:ph type="subTitle" idx="1"/>
          </p:nvPr>
        </p:nvSpPr>
        <p:spPr>
          <a:xfrm>
            <a:off x="710072" y="1797029"/>
            <a:ext cx="8534400" cy="610284"/>
          </a:xfrm>
        </p:spPr>
        <p:txBody>
          <a:bodyPr/>
          <a:lstStyle>
            <a:lvl1pPr marL="0" indent="0">
              <a:buFontTx/>
              <a:buNone/>
              <a:defRPr sz="2600" b="0" i="0">
                <a:solidFill>
                  <a:srgbClr val="FFFFFF"/>
                </a:solidFill>
                <a:latin typeface="HelveticaNeueLT Pro 45 Lt"/>
                <a:cs typeface="HelveticaNeueLT Pro 45 Lt"/>
              </a:defRPr>
            </a:lvl1pPr>
          </a:lstStyle>
          <a:p>
            <a:r>
              <a:rPr lang="en-GB"/>
              <a:t>Click to edit Master subtitle style</a:t>
            </a:r>
            <a:endParaRPr lang="en-US" dirty="0"/>
          </a:p>
        </p:txBody>
      </p:sp>
      <p:sp>
        <p:nvSpPr>
          <p:cNvPr id="3074" name="Rectangle 2"/>
          <p:cNvSpPr>
            <a:spLocks noGrp="1" noChangeArrowheads="1"/>
          </p:cNvSpPr>
          <p:nvPr>
            <p:ph type="ctrTitle"/>
          </p:nvPr>
        </p:nvSpPr>
        <p:spPr>
          <a:xfrm>
            <a:off x="711201" y="1040419"/>
            <a:ext cx="10363200" cy="685718"/>
          </a:xfrm>
          <a:effectLst>
            <a:outerShdw blurRad="50800" dist="38100" dir="5400000" algn="t" rotWithShape="0">
              <a:prstClr val="black">
                <a:alpha val="40000"/>
              </a:prstClr>
            </a:outerShdw>
          </a:effectLst>
        </p:spPr>
        <p:txBody>
          <a:bodyPr/>
          <a:lstStyle>
            <a:lvl1pPr>
              <a:defRPr sz="3500" b="0" i="0">
                <a:solidFill>
                  <a:srgbClr val="FFFFFF"/>
                </a:solidFill>
                <a:latin typeface="HelveticaNeueLT Pro 45 Lt"/>
                <a:cs typeface="HelveticaNeueLT Pro 45 Lt"/>
              </a:defRPr>
            </a:lvl1pPr>
          </a:lstStyle>
          <a:p>
            <a:r>
              <a:rPr lang="en-GB"/>
              <a:t>Click to edit Master title style</a:t>
            </a:r>
            <a:endParaRPr lang="de-DE" dirty="0"/>
          </a:p>
        </p:txBody>
      </p:sp>
      <p:sp>
        <p:nvSpPr>
          <p:cNvPr id="7" name="Text Placeholder 6"/>
          <p:cNvSpPr>
            <a:spLocks noGrp="1"/>
          </p:cNvSpPr>
          <p:nvPr>
            <p:ph type="body" sz="quarter" idx="10"/>
          </p:nvPr>
        </p:nvSpPr>
        <p:spPr>
          <a:xfrm>
            <a:off x="711201" y="3851276"/>
            <a:ext cx="5983817" cy="614363"/>
          </a:xfrm>
        </p:spPr>
        <p:txBody>
          <a:bodyPr/>
          <a:lstStyle>
            <a:lvl1pPr marL="0" indent="0">
              <a:buNone/>
              <a:defRPr b="0" i="0">
                <a:solidFill>
                  <a:schemeClr val="bg1"/>
                </a:solidFill>
                <a:latin typeface="HelveticaNeueLT Pro 35 Th"/>
                <a:cs typeface="HelveticaNeueLT Pro 35 Th"/>
              </a:defRPr>
            </a:lvl1pPr>
          </a:lstStyle>
          <a:p>
            <a:pPr lvl="0"/>
            <a:r>
              <a:rPr lang="en-GB"/>
              <a:t>Click to edit Master text styles</a:t>
            </a:r>
          </a:p>
        </p:txBody>
      </p:sp>
    </p:spTree>
    <p:extLst>
      <p:ext uri="{BB962C8B-B14F-4D97-AF65-F5344CB8AC3E}">
        <p14:creationId xmlns:p14="http://schemas.microsoft.com/office/powerpoint/2010/main" val="1826856791"/>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92E1-1CB0-FE44-9022-D56D402D9ED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3CA7197-E10E-2B47-B0C7-079D9D598A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6564C96-59FD-0B4D-862E-CD687EA104BE}"/>
              </a:ext>
            </a:extLst>
          </p:cNvPr>
          <p:cNvSpPr>
            <a:spLocks noGrp="1"/>
          </p:cNvSpPr>
          <p:nvPr>
            <p:ph type="dt" sz="half" idx="10"/>
          </p:nvPr>
        </p:nvSpPr>
        <p:spPr/>
        <p:txBody>
          <a:bodyPr/>
          <a:lstStyle/>
          <a:p>
            <a:fld id="{DF6B447A-A7C8-6A4F-846E-7C1AE627D8AA}" type="datetimeFigureOut">
              <a:t>18/03/20</a:t>
            </a:fld>
            <a:endParaRPr lang="it-IT"/>
          </a:p>
        </p:txBody>
      </p:sp>
      <p:sp>
        <p:nvSpPr>
          <p:cNvPr id="5" name="Footer Placeholder 4">
            <a:extLst>
              <a:ext uri="{FF2B5EF4-FFF2-40B4-BE49-F238E27FC236}">
                <a16:creationId xmlns:a16="http://schemas.microsoft.com/office/drawing/2014/main" id="{E5F1A8CB-DB62-0548-9BA4-2CDDE51FDB8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86B625-425A-D947-A6DD-EFB4EE4A684D}"/>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760464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ED19-3D2D-FF41-880A-DF0B29B0AD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40B692B7-2842-6E49-8947-528263EA7C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3CAF7B-075A-DF4E-BDCE-1108E6302EFD}"/>
              </a:ext>
            </a:extLst>
          </p:cNvPr>
          <p:cNvSpPr>
            <a:spLocks noGrp="1"/>
          </p:cNvSpPr>
          <p:nvPr>
            <p:ph type="dt" sz="half" idx="10"/>
          </p:nvPr>
        </p:nvSpPr>
        <p:spPr/>
        <p:txBody>
          <a:bodyPr/>
          <a:lstStyle/>
          <a:p>
            <a:fld id="{DF6B447A-A7C8-6A4F-846E-7C1AE627D8AA}" type="datetimeFigureOut">
              <a:t>18/03/20</a:t>
            </a:fld>
            <a:endParaRPr lang="it-IT"/>
          </a:p>
        </p:txBody>
      </p:sp>
      <p:sp>
        <p:nvSpPr>
          <p:cNvPr id="5" name="Footer Placeholder 4">
            <a:extLst>
              <a:ext uri="{FF2B5EF4-FFF2-40B4-BE49-F238E27FC236}">
                <a16:creationId xmlns:a16="http://schemas.microsoft.com/office/drawing/2014/main" id="{6DF63F7B-CED5-1C46-AD23-637809E65449}"/>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D562E29-1DF6-D04B-8160-3F042ACF4E35}"/>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5164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215A-F934-DE4C-ACBF-F1F7EF32F38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A5101679-5A11-7048-BC17-B3909CB41A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70543F5-C10C-0549-9B21-EFBB293B8F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B444CB8F-D50D-2445-B7F8-A28801886147}"/>
              </a:ext>
            </a:extLst>
          </p:cNvPr>
          <p:cNvSpPr>
            <a:spLocks noGrp="1"/>
          </p:cNvSpPr>
          <p:nvPr>
            <p:ph type="dt" sz="half" idx="10"/>
          </p:nvPr>
        </p:nvSpPr>
        <p:spPr/>
        <p:txBody>
          <a:bodyPr/>
          <a:lstStyle/>
          <a:p>
            <a:fld id="{DF6B447A-A7C8-6A4F-846E-7C1AE627D8AA}" type="datetimeFigureOut">
              <a:t>18/03/20</a:t>
            </a:fld>
            <a:endParaRPr lang="it-IT"/>
          </a:p>
        </p:txBody>
      </p:sp>
      <p:sp>
        <p:nvSpPr>
          <p:cNvPr id="6" name="Footer Placeholder 5">
            <a:extLst>
              <a:ext uri="{FF2B5EF4-FFF2-40B4-BE49-F238E27FC236}">
                <a16:creationId xmlns:a16="http://schemas.microsoft.com/office/drawing/2014/main" id="{10862E53-F07F-FA44-AEC2-4A3CAA88911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399872F-D8F1-B448-83A9-95CE0FD4578E}"/>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41066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1AAE-B163-A44C-BED7-EC5D7389214F}"/>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7147356-CFA5-A749-BE72-FB0BB7A10F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31F92C-183B-1E44-890B-239580C70A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2F7C134-5C97-BD41-A48A-EC95077D9D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17690E-06B2-E645-BA8E-DEFF1FD55F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C07DA1C-A7CE-3F4E-8AC1-DEC56EA4140C}"/>
              </a:ext>
            </a:extLst>
          </p:cNvPr>
          <p:cNvSpPr>
            <a:spLocks noGrp="1"/>
          </p:cNvSpPr>
          <p:nvPr>
            <p:ph type="dt" sz="half" idx="10"/>
          </p:nvPr>
        </p:nvSpPr>
        <p:spPr/>
        <p:txBody>
          <a:bodyPr/>
          <a:lstStyle/>
          <a:p>
            <a:fld id="{DF6B447A-A7C8-6A4F-846E-7C1AE627D8AA}" type="datetimeFigureOut">
              <a:t>18/03/20</a:t>
            </a:fld>
            <a:endParaRPr lang="it-IT"/>
          </a:p>
        </p:txBody>
      </p:sp>
      <p:sp>
        <p:nvSpPr>
          <p:cNvPr id="8" name="Footer Placeholder 7">
            <a:extLst>
              <a:ext uri="{FF2B5EF4-FFF2-40B4-BE49-F238E27FC236}">
                <a16:creationId xmlns:a16="http://schemas.microsoft.com/office/drawing/2014/main" id="{160C6E7D-8A1F-7D40-AF2F-BDC09B0DC0C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85CFF415-246B-0349-80EE-26877DFAC5EC}"/>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44150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EFBE-6E38-6147-9AFE-B7CEECD18A32}"/>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9F33CF20-3EDA-F447-84AC-8AADB1A919A3}"/>
              </a:ext>
            </a:extLst>
          </p:cNvPr>
          <p:cNvSpPr>
            <a:spLocks noGrp="1"/>
          </p:cNvSpPr>
          <p:nvPr>
            <p:ph type="dt" sz="half" idx="10"/>
          </p:nvPr>
        </p:nvSpPr>
        <p:spPr/>
        <p:txBody>
          <a:bodyPr/>
          <a:lstStyle/>
          <a:p>
            <a:fld id="{DF6B447A-A7C8-6A4F-846E-7C1AE627D8AA}" type="datetimeFigureOut">
              <a:t>18/03/20</a:t>
            </a:fld>
            <a:endParaRPr lang="it-IT"/>
          </a:p>
        </p:txBody>
      </p:sp>
      <p:sp>
        <p:nvSpPr>
          <p:cNvPr id="4" name="Footer Placeholder 3">
            <a:extLst>
              <a:ext uri="{FF2B5EF4-FFF2-40B4-BE49-F238E27FC236}">
                <a16:creationId xmlns:a16="http://schemas.microsoft.com/office/drawing/2014/main" id="{9D824A62-C18D-F148-BDA9-AB31704F0753}"/>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92323AF7-733D-7C43-9209-15466E76FD5D}"/>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178072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0C0A0-CE0C-6143-A425-CC657FA7DFAA}"/>
              </a:ext>
            </a:extLst>
          </p:cNvPr>
          <p:cNvSpPr>
            <a:spLocks noGrp="1"/>
          </p:cNvSpPr>
          <p:nvPr>
            <p:ph type="dt" sz="half" idx="10"/>
          </p:nvPr>
        </p:nvSpPr>
        <p:spPr/>
        <p:txBody>
          <a:bodyPr/>
          <a:lstStyle/>
          <a:p>
            <a:fld id="{DF6B447A-A7C8-6A4F-846E-7C1AE627D8AA}" type="datetimeFigureOut">
              <a:t>18/03/20</a:t>
            </a:fld>
            <a:endParaRPr lang="it-IT"/>
          </a:p>
        </p:txBody>
      </p:sp>
      <p:sp>
        <p:nvSpPr>
          <p:cNvPr id="3" name="Footer Placeholder 2">
            <a:extLst>
              <a:ext uri="{FF2B5EF4-FFF2-40B4-BE49-F238E27FC236}">
                <a16:creationId xmlns:a16="http://schemas.microsoft.com/office/drawing/2014/main" id="{4D577A88-2EC7-D347-8B40-CB7040A64733}"/>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12E36F17-917A-CD4E-B614-670736D8C711}"/>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356401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0D22-FF9B-BE4A-871E-0A6A6EC6A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CB9B0A28-1086-5E46-B49E-D74563269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FBC6E0DC-E705-5F44-B9BA-14E51E342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D31458-AB75-E74F-9541-2431F3FCB28A}"/>
              </a:ext>
            </a:extLst>
          </p:cNvPr>
          <p:cNvSpPr>
            <a:spLocks noGrp="1"/>
          </p:cNvSpPr>
          <p:nvPr>
            <p:ph type="dt" sz="half" idx="10"/>
          </p:nvPr>
        </p:nvSpPr>
        <p:spPr/>
        <p:txBody>
          <a:bodyPr/>
          <a:lstStyle/>
          <a:p>
            <a:fld id="{DF6B447A-A7C8-6A4F-846E-7C1AE627D8AA}" type="datetimeFigureOut">
              <a:t>18/03/20</a:t>
            </a:fld>
            <a:endParaRPr lang="it-IT"/>
          </a:p>
        </p:txBody>
      </p:sp>
      <p:sp>
        <p:nvSpPr>
          <p:cNvPr id="6" name="Footer Placeholder 5">
            <a:extLst>
              <a:ext uri="{FF2B5EF4-FFF2-40B4-BE49-F238E27FC236}">
                <a16:creationId xmlns:a16="http://schemas.microsoft.com/office/drawing/2014/main" id="{C0DF1A08-7BCF-204F-88C1-C83867280DE8}"/>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BEEB765-98BB-1C4E-83F3-AC5F4E1543C9}"/>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90787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AEA6-643F-D84C-BA92-8D2B9BDDA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4C855DF3-37B1-AB4E-A395-30B0F39000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2A14422D-F259-EA4D-899A-F7078CE6A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0A7933-FCB9-E94A-8DAD-C5069939594A}"/>
              </a:ext>
            </a:extLst>
          </p:cNvPr>
          <p:cNvSpPr>
            <a:spLocks noGrp="1"/>
          </p:cNvSpPr>
          <p:nvPr>
            <p:ph type="dt" sz="half" idx="10"/>
          </p:nvPr>
        </p:nvSpPr>
        <p:spPr/>
        <p:txBody>
          <a:bodyPr/>
          <a:lstStyle/>
          <a:p>
            <a:fld id="{DF6B447A-A7C8-6A4F-846E-7C1AE627D8AA}" type="datetimeFigureOut">
              <a:t>18/03/20</a:t>
            </a:fld>
            <a:endParaRPr lang="it-IT"/>
          </a:p>
        </p:txBody>
      </p:sp>
      <p:sp>
        <p:nvSpPr>
          <p:cNvPr id="6" name="Footer Placeholder 5">
            <a:extLst>
              <a:ext uri="{FF2B5EF4-FFF2-40B4-BE49-F238E27FC236}">
                <a16:creationId xmlns:a16="http://schemas.microsoft.com/office/drawing/2014/main" id="{59D35229-7342-3F43-ACEA-EEB46758DC68}"/>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327D484-4BB8-C74F-9E8C-CECE4BF1E17E}"/>
              </a:ext>
            </a:extLst>
          </p:cNvPr>
          <p:cNvSpPr>
            <a:spLocks noGrp="1"/>
          </p:cNvSpPr>
          <p:nvPr>
            <p:ph type="sldNum" sz="quarter" idx="12"/>
          </p:nvPr>
        </p:nvSpPr>
        <p:spPr/>
        <p:txBody>
          <a:bodyPr/>
          <a:lstStyle/>
          <a:p>
            <a:fld id="{864FE1A1-190E-BF4D-888D-31F9E8AB9A2C}" type="slidenum">
              <a:t>‹#›</a:t>
            </a:fld>
            <a:endParaRPr lang="it-IT"/>
          </a:p>
        </p:txBody>
      </p:sp>
    </p:spTree>
    <p:extLst>
      <p:ext uri="{BB962C8B-B14F-4D97-AF65-F5344CB8AC3E}">
        <p14:creationId xmlns:p14="http://schemas.microsoft.com/office/powerpoint/2010/main" val="311998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AF696-4FA4-E543-B644-97795579F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C2E7C37E-52C5-C24C-9325-B8C2D61C2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3DA3648-5A7E-C848-B9FF-D974C4F2D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B447A-A7C8-6A4F-846E-7C1AE627D8AA}" type="datetimeFigureOut">
              <a:t>18/03/20</a:t>
            </a:fld>
            <a:endParaRPr lang="it-IT"/>
          </a:p>
        </p:txBody>
      </p:sp>
      <p:sp>
        <p:nvSpPr>
          <p:cNvPr id="5" name="Footer Placeholder 4">
            <a:extLst>
              <a:ext uri="{FF2B5EF4-FFF2-40B4-BE49-F238E27FC236}">
                <a16:creationId xmlns:a16="http://schemas.microsoft.com/office/drawing/2014/main" id="{4A147676-13E7-144C-BD4E-6C8D0D5FF7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E4E6BCA0-C51D-3B41-A3EC-C15CFA59D7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FE1A1-190E-BF4D-888D-31F9E8AB9A2C}" type="slidenum">
              <a:t>‹#›</a:t>
            </a:fld>
            <a:endParaRPr lang="it-IT"/>
          </a:p>
        </p:txBody>
      </p:sp>
    </p:spTree>
    <p:extLst>
      <p:ext uri="{BB962C8B-B14F-4D97-AF65-F5344CB8AC3E}">
        <p14:creationId xmlns:p14="http://schemas.microsoft.com/office/powerpoint/2010/main" val="1671692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europepmc.org/abstract/MED/22385417"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ebi.ac.uk/training/online/course/protein-interactions-and-their-importa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pathguide.org/"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oleObject" Target="file:///localhost/Users/luanalicata/Desktop/Documento1!OLE_LINK1" TargetMode="Externa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hyperlink" Target="http://www.pathguide.org/" TargetMode="Externa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imexconsortium.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www.psidev.info/index.php?q=node/60" TargetMode="External"/><Relationship Id="rId4" Type="http://schemas.openxmlformats.org/officeDocument/2006/relationships/hyperlink" Target="http://www.biomedcentral.com/1741-7007/5/44"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hyperlink" Target="http://www.pathguide.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psidev.info/M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www.ebi.ac.uk/Tools/webservices/psicquic/view/main.xhtml" TargetMode="External"/><Relationship Id="rId9"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hyperlink" Target="http://www.ebi.ac.uk/Tools/webservices/psicquic/view/main.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clipserve.clip.ubc.ca/topfind" TargetMode="External"/><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hyperlink" Target="http://www.phisto.org/" TargetMode="External"/><Relationship Id="rId21" Type="http://schemas.openxmlformats.org/officeDocument/2006/relationships/image" Target="../media/image43.png"/><Relationship Id="rId7" Type="http://schemas.openxmlformats.org/officeDocument/2006/relationships/hyperlink" Target="http://mentha.uniroma2.it/" TargetMode="External"/><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21.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www.genemania.org/" TargetMode="External"/><Relationship Id="rId11" Type="http://schemas.openxmlformats.org/officeDocument/2006/relationships/hyperlink" Target="http://www.bioconductor.org/packages/release/bioc/html/PSICQUIC.html" TargetMode="External"/><Relationship Id="rId5" Type="http://schemas.openxmlformats.org/officeDocument/2006/relationships/hyperlink" Target="http://www.cytoscape.org/" TargetMode="External"/><Relationship Id="rId15" Type="http://schemas.openxmlformats.org/officeDocument/2006/relationships/image" Target="../media/image37.png"/><Relationship Id="rId10" Type="http://schemas.openxmlformats.org/officeDocument/2006/relationships/hyperlink" Target="http://www.ebi.ac.uk/Tools/webservices/psicquic/view/main.xhtml" TargetMode="External"/><Relationship Id="rId19" Type="http://schemas.openxmlformats.org/officeDocument/2006/relationships/image" Target="../media/image41.png"/><Relationship Id="rId4" Type="http://schemas.openxmlformats.org/officeDocument/2006/relationships/hyperlink" Target="http://www.reactome.org/" TargetMode="External"/><Relationship Id="rId9" Type="http://schemas.openxmlformats.org/officeDocument/2006/relationships/hyperlink" Target="http://cbdm.mdc-berlin.de/tools/hippie/" TargetMode="External"/><Relationship Id="rId1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ebi.ac.uk/Tools/webservices/psicquic/view/main.xhtml"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www.ebi.ac.uk/Tools/webservices/psicquic/registry/registry?action=STATU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profacgen.com/surface-plasmon-resonance-spr-service.ht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ki/Isothermal_titration_calorimet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9FB1F-C82C-3F4A-929A-2595D81F7480}"/>
              </a:ext>
            </a:extLst>
          </p:cNvPr>
          <p:cNvSpPr>
            <a:spLocks noGrp="1"/>
          </p:cNvSpPr>
          <p:nvPr>
            <p:ph type="ctrTitle"/>
          </p:nvPr>
        </p:nvSpPr>
        <p:spPr>
          <a:xfrm>
            <a:off x="1600200" y="1846263"/>
            <a:ext cx="9144000" cy="2387600"/>
          </a:xfrm>
        </p:spPr>
        <p:txBody>
          <a:bodyPr>
            <a:normAutofit/>
          </a:bodyPr>
          <a:lstStyle/>
          <a:p>
            <a:r>
              <a:rPr lang="it-IT"/>
              <a:t>Protein-protein interaction data and databases</a:t>
            </a:r>
          </a:p>
        </p:txBody>
      </p:sp>
    </p:spTree>
    <p:extLst>
      <p:ext uri="{BB962C8B-B14F-4D97-AF65-F5344CB8AC3E}">
        <p14:creationId xmlns:p14="http://schemas.microsoft.com/office/powerpoint/2010/main" val="3180853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590550" y="1439509"/>
            <a:ext cx="10984041" cy="4031873"/>
          </a:xfrm>
          <a:prstGeom prst="rect">
            <a:avLst/>
          </a:prstGeom>
        </p:spPr>
        <p:txBody>
          <a:bodyPr wrap="square">
            <a:spAutoFit/>
          </a:bodyPr>
          <a:lstStyle/>
          <a:p>
            <a:r>
              <a:rPr lang="en-US" sz="3200" dirty="0">
                <a:cs typeface="Arial"/>
              </a:rPr>
              <a:t>These techniques can be further divided in: </a:t>
            </a:r>
          </a:p>
          <a:p>
            <a:endParaRPr lang="en-US" sz="3200" dirty="0">
              <a:cs typeface="Arial"/>
            </a:endParaRPr>
          </a:p>
          <a:p>
            <a:pPr marL="285750" indent="-285750">
              <a:buFont typeface="Arial"/>
              <a:buChar char="•"/>
            </a:pPr>
            <a:r>
              <a:rPr lang="en-US" sz="3200" b="1" u="sng" dirty="0">
                <a:cs typeface="Arial"/>
              </a:rPr>
              <a:t>Binary methods</a:t>
            </a:r>
            <a:r>
              <a:rPr lang="en-US" sz="3200" b="1" dirty="0">
                <a:cs typeface="Arial"/>
              </a:rPr>
              <a:t>: </a:t>
            </a:r>
            <a:r>
              <a:rPr lang="en-US" sz="3200" dirty="0">
                <a:cs typeface="Arial"/>
              </a:rPr>
              <a:t>techniques detecting </a:t>
            </a:r>
            <a:r>
              <a:rPr lang="en-US" sz="3200" b="1" dirty="0">
                <a:solidFill>
                  <a:srgbClr val="FF0000"/>
                </a:solidFill>
                <a:cs typeface="Arial"/>
              </a:rPr>
              <a:t>direct physical associations </a:t>
            </a:r>
            <a:r>
              <a:rPr lang="en-US" sz="3200" dirty="0">
                <a:cs typeface="Arial"/>
              </a:rPr>
              <a:t>between two proteins</a:t>
            </a:r>
          </a:p>
          <a:p>
            <a:endParaRPr lang="en-US" sz="3200" b="1" dirty="0">
              <a:cs typeface="Arial"/>
            </a:endParaRPr>
          </a:p>
          <a:p>
            <a:pPr marL="285750" indent="-285750">
              <a:buFont typeface="Arial"/>
              <a:buChar char="•"/>
            </a:pPr>
            <a:r>
              <a:rPr lang="en-US" sz="3200" b="1" u="sng" dirty="0">
                <a:cs typeface="Arial"/>
              </a:rPr>
              <a:t>Co-complex methods</a:t>
            </a:r>
            <a:r>
              <a:rPr lang="en-US" sz="3200" b="1" dirty="0">
                <a:cs typeface="Arial"/>
              </a:rPr>
              <a:t>: </a:t>
            </a:r>
            <a:r>
              <a:rPr lang="en-US" sz="3200" dirty="0">
                <a:cs typeface="Arial"/>
              </a:rPr>
              <a:t>techniques detecting interactions among groups of proteins that may not be in physical contact</a:t>
            </a:r>
          </a:p>
          <a:p>
            <a:endParaRPr lang="en-GB" sz="3200" dirty="0">
              <a:cs typeface="Arial"/>
            </a:endParaRPr>
          </a:p>
        </p:txBody>
      </p:sp>
      <p:sp>
        <p:nvSpPr>
          <p:cNvPr id="4" name="CasellaDiTesto 5">
            <a:extLst>
              <a:ext uri="{FF2B5EF4-FFF2-40B4-BE49-F238E27FC236}">
                <a16:creationId xmlns:a16="http://schemas.microsoft.com/office/drawing/2014/main" id="{07932157-F3F8-B440-B065-D000C5CC132F}"/>
              </a:ext>
            </a:extLst>
          </p:cNvPr>
          <p:cNvSpPr txBox="1"/>
          <p:nvPr/>
        </p:nvSpPr>
        <p:spPr>
          <a:xfrm>
            <a:off x="3276512" y="363095"/>
            <a:ext cx="5132431" cy="707886"/>
          </a:xfrm>
          <a:prstGeom prst="rect">
            <a:avLst/>
          </a:prstGeom>
          <a:noFill/>
        </p:spPr>
        <p:txBody>
          <a:bodyPr wrap="none" rtlCol="0">
            <a:spAutoFit/>
          </a:bodyPr>
          <a:lstStyle/>
          <a:p>
            <a:r>
              <a:rPr lang="en-US" sz="4000" b="1" dirty="0">
                <a:solidFill>
                  <a:srgbClr val="953735"/>
                </a:solidFill>
              </a:rPr>
              <a:t>Methods to detect PPIs</a:t>
            </a:r>
            <a:endParaRPr lang="it-IT" sz="4000" b="1" dirty="0">
              <a:solidFill>
                <a:srgbClr val="953735"/>
              </a:solidFill>
            </a:endParaRPr>
          </a:p>
        </p:txBody>
      </p:sp>
    </p:spTree>
    <p:extLst>
      <p:ext uri="{BB962C8B-B14F-4D97-AF65-F5344CB8AC3E}">
        <p14:creationId xmlns:p14="http://schemas.microsoft.com/office/powerpoint/2010/main" val="104553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762500" y="2125012"/>
            <a:ext cx="6991350" cy="3108543"/>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000000"/>
                </a:solidFill>
              </a:rPr>
              <a:t>Transcription factor: </a:t>
            </a:r>
          </a:p>
          <a:p>
            <a:pPr marL="800100" lvl="1" indent="-342900">
              <a:buFont typeface="Arial" panose="020B0604020202020204" pitchFamily="34" charset="0"/>
              <a:buChar char="•"/>
            </a:pPr>
            <a:r>
              <a:rPr lang="en-US" sz="2800" dirty="0">
                <a:solidFill>
                  <a:srgbClr val="000000"/>
                </a:solidFill>
              </a:rPr>
              <a:t>DNA-binding domain (DBD)</a:t>
            </a:r>
          </a:p>
          <a:p>
            <a:pPr marL="800100" lvl="1" indent="-342900">
              <a:buFont typeface="Arial" panose="020B0604020202020204" pitchFamily="34" charset="0"/>
              <a:buChar char="•"/>
            </a:pPr>
            <a:r>
              <a:rPr lang="en-US" sz="2800" dirty="0">
                <a:solidFill>
                  <a:srgbClr val="000000"/>
                </a:solidFill>
              </a:rPr>
              <a:t>DNA-activation domain (AD)</a:t>
            </a:r>
          </a:p>
          <a:p>
            <a:pPr marL="342900" indent="-342900">
              <a:buFont typeface="Arial" panose="020B0604020202020204" pitchFamily="34" charset="0"/>
              <a:buChar char="•"/>
            </a:pPr>
            <a:r>
              <a:rPr lang="en-US" sz="2800" dirty="0">
                <a:solidFill>
                  <a:srgbClr val="000000"/>
                </a:solidFill>
              </a:rPr>
              <a:t>BD and AD fused to bait (X) and prey (Y)</a:t>
            </a:r>
          </a:p>
          <a:p>
            <a:pPr marL="342900" indent="-342900">
              <a:buFont typeface="Arial" panose="020B0604020202020204" pitchFamily="34" charset="0"/>
              <a:buChar char="•"/>
            </a:pPr>
            <a:r>
              <a:rPr lang="en-US" sz="2800" dirty="0">
                <a:solidFill>
                  <a:srgbClr val="000000"/>
                </a:solidFill>
              </a:rPr>
              <a:t>If X and Y do interact, readout can take place</a:t>
            </a:r>
          </a:p>
          <a:p>
            <a:pPr marL="342900" indent="-342900">
              <a:buFont typeface="Arial" panose="020B0604020202020204" pitchFamily="34" charset="0"/>
              <a:buChar char="•"/>
            </a:pPr>
            <a:r>
              <a:rPr lang="en-US" sz="2800" dirty="0">
                <a:solidFill>
                  <a:srgbClr val="000000"/>
                </a:solidFill>
              </a:rPr>
              <a:t>Transcription machinery becomes activated</a:t>
            </a:r>
          </a:p>
          <a:p>
            <a:pPr marL="342900" indent="-342900">
              <a:buFont typeface="Arial" panose="020B0604020202020204" pitchFamily="34" charset="0"/>
              <a:buChar char="•"/>
            </a:pPr>
            <a:r>
              <a:rPr lang="en-US" sz="2800" dirty="0">
                <a:solidFill>
                  <a:srgbClr val="000000"/>
                </a:solidFill>
              </a:rPr>
              <a:t>A reporter gene is turned on</a:t>
            </a:r>
          </a:p>
        </p:txBody>
      </p:sp>
      <p:sp>
        <p:nvSpPr>
          <p:cNvPr id="6" name="CasellaDiTesto 5"/>
          <p:cNvSpPr txBox="1"/>
          <p:nvPr/>
        </p:nvSpPr>
        <p:spPr>
          <a:xfrm>
            <a:off x="4140267" y="249436"/>
            <a:ext cx="4082913" cy="584775"/>
          </a:xfrm>
          <a:prstGeom prst="rect">
            <a:avLst/>
          </a:prstGeom>
          <a:noFill/>
        </p:spPr>
        <p:txBody>
          <a:bodyPr wrap="none" rtlCol="0">
            <a:spAutoFit/>
          </a:bodyPr>
          <a:lstStyle/>
          <a:p>
            <a:r>
              <a:rPr lang="en-US" sz="3200" b="1" dirty="0">
                <a:solidFill>
                  <a:srgbClr val="C00000"/>
                </a:solidFill>
              </a:rPr>
              <a:t>Yeast two-hybrid (Y2H)</a:t>
            </a:r>
            <a:endParaRPr lang="it-IT" sz="3200" b="1" dirty="0">
              <a:solidFill>
                <a:srgbClr val="C00000"/>
              </a:solidFill>
            </a:endParaRPr>
          </a:p>
        </p:txBody>
      </p:sp>
      <p:sp>
        <p:nvSpPr>
          <p:cNvPr id="3" name="CasellaDiTesto 2"/>
          <p:cNvSpPr txBox="1"/>
          <p:nvPr/>
        </p:nvSpPr>
        <p:spPr>
          <a:xfrm flipH="1">
            <a:off x="361950" y="5944205"/>
            <a:ext cx="11639550" cy="646331"/>
          </a:xfrm>
          <a:prstGeom prst="rect">
            <a:avLst/>
          </a:prstGeom>
          <a:noFill/>
        </p:spPr>
        <p:txBody>
          <a:bodyPr wrap="square" rtlCol="0">
            <a:spAutoFit/>
          </a:bodyPr>
          <a:lstStyle/>
          <a:p>
            <a:r>
              <a:rPr lang="it-IT" dirty="0"/>
              <a:t>From </a:t>
            </a:r>
            <a:r>
              <a:rPr lang="en-US" dirty="0"/>
              <a:t>Yeast Two-Hybrid, a Powerful Tool for Systems Biology, Anna </a:t>
            </a:r>
            <a:r>
              <a:rPr lang="en-US" dirty="0" err="1"/>
              <a:t>Brückner</a:t>
            </a:r>
            <a:r>
              <a:rPr lang="en-US" dirty="0"/>
              <a:t> , Cécile </a:t>
            </a:r>
            <a:r>
              <a:rPr lang="en-US" dirty="0" err="1"/>
              <a:t>Polge</a:t>
            </a:r>
            <a:r>
              <a:rPr lang="en-US" dirty="0"/>
              <a:t>, Nicolas </a:t>
            </a:r>
            <a:r>
              <a:rPr lang="en-US" dirty="0" err="1"/>
              <a:t>Lentze</a:t>
            </a:r>
            <a:r>
              <a:rPr lang="en-US" dirty="0"/>
              <a:t>, Daniel </a:t>
            </a:r>
            <a:r>
              <a:rPr lang="en-US" dirty="0" err="1"/>
              <a:t>Auerbach</a:t>
            </a:r>
            <a:r>
              <a:rPr lang="en-US" dirty="0"/>
              <a:t> and </a:t>
            </a:r>
            <a:r>
              <a:rPr lang="en-US" dirty="0" err="1"/>
              <a:t>Uwe</a:t>
            </a:r>
            <a:r>
              <a:rPr lang="en-US" dirty="0"/>
              <a:t> </a:t>
            </a:r>
            <a:r>
              <a:rPr lang="en-US" dirty="0" err="1"/>
              <a:t>Schlattner</a:t>
            </a:r>
            <a:r>
              <a:rPr lang="en-US" dirty="0"/>
              <a:t>, </a:t>
            </a:r>
            <a:r>
              <a:rPr lang="it-IT" i="1" dirty="0" err="1"/>
              <a:t>Int</a:t>
            </a:r>
            <a:r>
              <a:rPr lang="it-IT" i="1" dirty="0"/>
              <a:t>. </a:t>
            </a:r>
            <a:r>
              <a:rPr lang="it-IT" i="1" dirty="0" err="1"/>
              <a:t>J</a:t>
            </a:r>
            <a:r>
              <a:rPr lang="it-IT" i="1" dirty="0"/>
              <a:t>. </a:t>
            </a:r>
            <a:r>
              <a:rPr lang="it-IT" i="1" dirty="0" err="1"/>
              <a:t>Mol</a:t>
            </a:r>
            <a:r>
              <a:rPr lang="it-IT" i="1" dirty="0"/>
              <a:t>. Sci.</a:t>
            </a:r>
            <a:r>
              <a:rPr lang="it-IT" dirty="0"/>
              <a:t> </a:t>
            </a:r>
            <a:r>
              <a:rPr lang="it-IT" b="1" dirty="0"/>
              <a:t>2009</a:t>
            </a:r>
            <a:endParaRPr lang="en-US" dirty="0"/>
          </a:p>
        </p:txBody>
      </p:sp>
      <p:pic>
        <p:nvPicPr>
          <p:cNvPr id="5" name="Immagine 4" descr="ijms-10-02763f1-10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42" y="1917090"/>
            <a:ext cx="3561093" cy="3369823"/>
          </a:xfrm>
          <a:prstGeom prst="rect">
            <a:avLst/>
          </a:prstGeom>
        </p:spPr>
      </p:pic>
      <p:sp>
        <p:nvSpPr>
          <p:cNvPr id="4" name="TextBox 3">
            <a:extLst>
              <a:ext uri="{FF2B5EF4-FFF2-40B4-BE49-F238E27FC236}">
                <a16:creationId xmlns:a16="http://schemas.microsoft.com/office/drawing/2014/main" id="{31C51964-318D-8D4F-B4FF-D225743F0E7D}"/>
              </a:ext>
            </a:extLst>
          </p:cNvPr>
          <p:cNvSpPr txBox="1"/>
          <p:nvPr/>
        </p:nvSpPr>
        <p:spPr>
          <a:xfrm>
            <a:off x="510749" y="1031023"/>
            <a:ext cx="11341951" cy="492443"/>
          </a:xfrm>
          <a:prstGeom prst="rect">
            <a:avLst/>
          </a:prstGeom>
          <a:noFill/>
        </p:spPr>
        <p:txBody>
          <a:bodyPr wrap="none" rtlCol="0">
            <a:spAutoFit/>
          </a:bodyPr>
          <a:lstStyle/>
          <a:p>
            <a:r>
              <a:rPr lang="en-US" sz="2600" b="1" dirty="0">
                <a:solidFill>
                  <a:srgbClr val="000000"/>
                </a:solidFill>
              </a:rPr>
              <a:t>Main binary method to detect direct physical interactions between protein pairs </a:t>
            </a:r>
          </a:p>
        </p:txBody>
      </p:sp>
    </p:spTree>
    <p:extLst>
      <p:ext uri="{BB962C8B-B14F-4D97-AF65-F5344CB8AC3E}">
        <p14:creationId xmlns:p14="http://schemas.microsoft.com/office/powerpoint/2010/main" val="225848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4140267" y="249436"/>
            <a:ext cx="4082913" cy="584775"/>
          </a:xfrm>
          <a:prstGeom prst="rect">
            <a:avLst/>
          </a:prstGeom>
          <a:noFill/>
        </p:spPr>
        <p:txBody>
          <a:bodyPr wrap="none" rtlCol="0">
            <a:spAutoFit/>
          </a:bodyPr>
          <a:lstStyle/>
          <a:p>
            <a:r>
              <a:rPr lang="en-US" sz="3200" b="1" dirty="0">
                <a:solidFill>
                  <a:srgbClr val="C00000"/>
                </a:solidFill>
              </a:rPr>
              <a:t>Yeast two-hybrid (Y2H)</a:t>
            </a:r>
            <a:endParaRPr lang="it-IT" sz="3200" b="1" dirty="0">
              <a:solidFill>
                <a:srgbClr val="C00000"/>
              </a:solidFill>
            </a:endParaRPr>
          </a:p>
        </p:txBody>
      </p:sp>
      <p:sp>
        <p:nvSpPr>
          <p:cNvPr id="4" name="TextBox 3">
            <a:extLst>
              <a:ext uri="{FF2B5EF4-FFF2-40B4-BE49-F238E27FC236}">
                <a16:creationId xmlns:a16="http://schemas.microsoft.com/office/drawing/2014/main" id="{31C51964-318D-8D4F-B4FF-D225743F0E7D}"/>
              </a:ext>
            </a:extLst>
          </p:cNvPr>
          <p:cNvSpPr txBox="1"/>
          <p:nvPr/>
        </p:nvSpPr>
        <p:spPr>
          <a:xfrm>
            <a:off x="2227376" y="1254739"/>
            <a:ext cx="8327793" cy="492443"/>
          </a:xfrm>
          <a:prstGeom prst="rect">
            <a:avLst/>
          </a:prstGeom>
          <a:noFill/>
        </p:spPr>
        <p:txBody>
          <a:bodyPr wrap="none" rtlCol="0">
            <a:spAutoFit/>
          </a:bodyPr>
          <a:lstStyle/>
          <a:p>
            <a:r>
              <a:rPr lang="en-US" sz="2600" dirty="0">
                <a:solidFill>
                  <a:srgbClr val="000000"/>
                </a:solidFill>
              </a:rPr>
              <a:t>Example: positive interactions are shown by colony growth</a:t>
            </a:r>
          </a:p>
        </p:txBody>
      </p:sp>
      <p:pic>
        <p:nvPicPr>
          <p:cNvPr id="8" name="Picture 7">
            <a:extLst>
              <a:ext uri="{FF2B5EF4-FFF2-40B4-BE49-F238E27FC236}">
                <a16:creationId xmlns:a16="http://schemas.microsoft.com/office/drawing/2014/main" id="{3AEA3F9F-9DC2-174F-B29E-1C973353AE2E}"/>
              </a:ext>
            </a:extLst>
          </p:cNvPr>
          <p:cNvPicPr>
            <a:picLocks noChangeAspect="1"/>
          </p:cNvPicPr>
          <p:nvPr/>
        </p:nvPicPr>
        <p:blipFill>
          <a:blip r:embed="rId3"/>
          <a:stretch>
            <a:fillRect/>
          </a:stretch>
        </p:blipFill>
        <p:spPr>
          <a:xfrm>
            <a:off x="3095709" y="2167710"/>
            <a:ext cx="5739283" cy="2747189"/>
          </a:xfrm>
          <a:prstGeom prst="rect">
            <a:avLst/>
          </a:prstGeom>
        </p:spPr>
      </p:pic>
      <p:sp>
        <p:nvSpPr>
          <p:cNvPr id="9" name="TextBox 8">
            <a:extLst>
              <a:ext uri="{FF2B5EF4-FFF2-40B4-BE49-F238E27FC236}">
                <a16:creationId xmlns:a16="http://schemas.microsoft.com/office/drawing/2014/main" id="{577D332A-36A6-9E4D-8FEC-6EFA732E1BFB}"/>
              </a:ext>
            </a:extLst>
          </p:cNvPr>
          <p:cNvSpPr txBox="1"/>
          <p:nvPr/>
        </p:nvSpPr>
        <p:spPr>
          <a:xfrm>
            <a:off x="777389" y="5905500"/>
            <a:ext cx="10808665" cy="369332"/>
          </a:xfrm>
          <a:prstGeom prst="rect">
            <a:avLst/>
          </a:prstGeom>
          <a:noFill/>
        </p:spPr>
        <p:txBody>
          <a:bodyPr wrap="none" rtlCol="0">
            <a:spAutoFit/>
          </a:bodyPr>
          <a:lstStyle/>
          <a:p>
            <a:r>
              <a:rPr lang="it-IT"/>
              <a:t>Figure from Koh et al.  </a:t>
            </a:r>
            <a:r>
              <a:rPr lang="it-IT">
                <a:hlinkClick r:id="rId4"/>
              </a:rPr>
              <a:t>Analyzing protein-protein interaction networks.</a:t>
            </a:r>
            <a:r>
              <a:rPr lang="it-IT"/>
              <a:t> J. Proteome Res. 2012 Apr; 11 (4): 2014-31</a:t>
            </a:r>
          </a:p>
        </p:txBody>
      </p:sp>
    </p:spTree>
    <p:extLst>
      <p:ext uri="{BB962C8B-B14F-4D97-AF65-F5344CB8AC3E}">
        <p14:creationId xmlns:p14="http://schemas.microsoft.com/office/powerpoint/2010/main" val="1799669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1150969" y="1058212"/>
            <a:ext cx="10061508" cy="4878259"/>
          </a:xfrm>
          <a:prstGeom prst="rect">
            <a:avLst/>
          </a:prstGeom>
        </p:spPr>
        <p:txBody>
          <a:bodyPr wrap="square">
            <a:spAutoFit/>
          </a:bodyPr>
          <a:lstStyle/>
          <a:p>
            <a:r>
              <a:rPr lang="en-US" sz="2800" b="1" dirty="0">
                <a:solidFill>
                  <a:srgbClr val="000000"/>
                </a:solidFill>
              </a:rPr>
              <a:t>Advantages</a:t>
            </a:r>
            <a:r>
              <a:rPr lang="en-US" sz="2800" dirty="0">
                <a:solidFill>
                  <a:srgbClr val="000000"/>
                </a:solidFill>
              </a:rPr>
              <a:t>:</a:t>
            </a:r>
          </a:p>
          <a:p>
            <a:pPr marL="800100" lvl="1" indent="-342900">
              <a:spcBef>
                <a:spcPts val="600"/>
              </a:spcBef>
              <a:buFont typeface="Arial" panose="020B0604020202020204" pitchFamily="34" charset="0"/>
              <a:buChar char="•"/>
            </a:pPr>
            <a:r>
              <a:rPr lang="en-US" sz="2400" dirty="0">
                <a:solidFill>
                  <a:srgbClr val="000000"/>
                </a:solidFill>
              </a:rPr>
              <a:t>Fast</a:t>
            </a:r>
          </a:p>
          <a:p>
            <a:pPr marL="800100" lvl="1" indent="-342900">
              <a:spcBef>
                <a:spcPts val="600"/>
              </a:spcBef>
              <a:buFont typeface="Arial" panose="020B0604020202020204" pitchFamily="34" charset="0"/>
              <a:buChar char="•"/>
            </a:pPr>
            <a:r>
              <a:rPr lang="en-US" sz="2400" dirty="0">
                <a:solidFill>
                  <a:srgbClr val="000000"/>
                </a:solidFill>
              </a:rPr>
              <a:t>Inexpensive</a:t>
            </a:r>
          </a:p>
          <a:p>
            <a:pPr marL="800100" lvl="1" indent="-342900">
              <a:spcBef>
                <a:spcPts val="600"/>
              </a:spcBef>
              <a:buFont typeface="Arial" panose="020B0604020202020204" pitchFamily="34" charset="0"/>
              <a:buChar char="•"/>
            </a:pPr>
            <a:r>
              <a:rPr lang="en-US" sz="2400" dirty="0">
                <a:solidFill>
                  <a:srgbClr val="000000"/>
                </a:solidFill>
              </a:rPr>
              <a:t>Scalable</a:t>
            </a:r>
          </a:p>
          <a:p>
            <a:pPr marL="800100" lvl="1" indent="-342900">
              <a:spcBef>
                <a:spcPts val="600"/>
              </a:spcBef>
              <a:buFont typeface="Arial" panose="020B0604020202020204" pitchFamily="34" charset="0"/>
              <a:buChar char="•"/>
            </a:pPr>
            <a:r>
              <a:rPr lang="en-US" sz="2400" dirty="0">
                <a:solidFill>
                  <a:srgbClr val="000000"/>
                </a:solidFill>
              </a:rPr>
              <a:t>An in vivo system in which binding sites can be accurately mapped</a:t>
            </a:r>
          </a:p>
          <a:p>
            <a:pPr lvl="1"/>
            <a:endParaRPr lang="en-US" sz="2800" dirty="0">
              <a:solidFill>
                <a:srgbClr val="000000"/>
              </a:solidFill>
            </a:endParaRPr>
          </a:p>
          <a:p>
            <a:r>
              <a:rPr lang="en-US" sz="2800" b="1" dirty="0">
                <a:solidFill>
                  <a:srgbClr val="000000"/>
                </a:solidFill>
              </a:rPr>
              <a:t>Disadvantages</a:t>
            </a:r>
            <a:r>
              <a:rPr lang="en-US" sz="2800" dirty="0">
                <a:solidFill>
                  <a:srgbClr val="000000"/>
                </a:solidFill>
              </a:rPr>
              <a:t>:</a:t>
            </a:r>
          </a:p>
          <a:p>
            <a:pPr marL="800100" lvl="1" indent="-342900">
              <a:spcBef>
                <a:spcPts val="600"/>
              </a:spcBef>
              <a:buFont typeface="Arial" panose="020B0604020202020204" pitchFamily="34" charset="0"/>
              <a:buChar char="•"/>
            </a:pPr>
            <a:r>
              <a:rPr lang="en-US" sz="2400" dirty="0">
                <a:solidFill>
                  <a:srgbClr val="000000"/>
                </a:solidFill>
              </a:rPr>
              <a:t>False positives when a yeast protein acts as a bridge for the interaction</a:t>
            </a:r>
          </a:p>
          <a:p>
            <a:pPr marL="800100" lvl="1" indent="-342900">
              <a:spcBef>
                <a:spcPts val="600"/>
              </a:spcBef>
              <a:buFont typeface="Arial" panose="020B0604020202020204" pitchFamily="34" charset="0"/>
              <a:buChar char="•"/>
            </a:pPr>
            <a:r>
              <a:rPr lang="en-US" sz="2400" dirty="0">
                <a:solidFill>
                  <a:srgbClr val="000000"/>
                </a:solidFill>
              </a:rPr>
              <a:t>Interaction between proteins normally belonging to different cellular compartments, cell types, or are not expressed at the same time</a:t>
            </a:r>
          </a:p>
          <a:p>
            <a:pPr marL="800100" lvl="1" indent="-342900">
              <a:spcBef>
                <a:spcPts val="600"/>
              </a:spcBef>
              <a:buFont typeface="Arial" panose="020B0604020202020204" pitchFamily="34" charset="0"/>
              <a:buChar char="•"/>
            </a:pPr>
            <a:r>
              <a:rPr lang="en-US" sz="2400" dirty="0">
                <a:solidFill>
                  <a:srgbClr val="000000"/>
                </a:solidFill>
              </a:rPr>
              <a:t>Bait and/or prey can fail to be expressed or might be toxic to the cell</a:t>
            </a:r>
          </a:p>
        </p:txBody>
      </p:sp>
      <p:sp>
        <p:nvSpPr>
          <p:cNvPr id="6" name="CasellaDiTesto 5"/>
          <p:cNvSpPr txBox="1"/>
          <p:nvPr/>
        </p:nvSpPr>
        <p:spPr>
          <a:xfrm>
            <a:off x="4140267" y="249436"/>
            <a:ext cx="4082913" cy="584775"/>
          </a:xfrm>
          <a:prstGeom prst="rect">
            <a:avLst/>
          </a:prstGeom>
          <a:noFill/>
        </p:spPr>
        <p:txBody>
          <a:bodyPr wrap="none" rtlCol="0">
            <a:spAutoFit/>
          </a:bodyPr>
          <a:lstStyle/>
          <a:p>
            <a:r>
              <a:rPr lang="en-US" sz="3200" b="1" dirty="0">
                <a:solidFill>
                  <a:srgbClr val="C00000"/>
                </a:solidFill>
              </a:rPr>
              <a:t>Yeast two-hybrid (Y2H)</a:t>
            </a:r>
            <a:endParaRPr lang="it-IT" sz="3200" b="1" dirty="0">
              <a:solidFill>
                <a:srgbClr val="C00000"/>
              </a:solidFill>
            </a:endParaRPr>
          </a:p>
        </p:txBody>
      </p:sp>
    </p:spTree>
    <p:extLst>
      <p:ext uri="{BB962C8B-B14F-4D97-AF65-F5344CB8AC3E}">
        <p14:creationId xmlns:p14="http://schemas.microsoft.com/office/powerpoint/2010/main" val="381444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197167" y="249436"/>
            <a:ext cx="8333884" cy="584775"/>
          </a:xfrm>
          <a:prstGeom prst="rect">
            <a:avLst/>
          </a:prstGeom>
          <a:noFill/>
        </p:spPr>
        <p:txBody>
          <a:bodyPr wrap="none" rtlCol="0">
            <a:spAutoFit/>
          </a:bodyPr>
          <a:lstStyle/>
          <a:p>
            <a:r>
              <a:rPr lang="en-US" sz="3200" b="1" dirty="0">
                <a:solidFill>
                  <a:srgbClr val="C00000"/>
                </a:solidFill>
              </a:rPr>
              <a:t>Affinity purification mass spectrometry (AP-MS)</a:t>
            </a:r>
            <a:endParaRPr lang="it-IT" sz="3200" b="1" dirty="0">
              <a:solidFill>
                <a:srgbClr val="C00000"/>
              </a:solidFill>
            </a:endParaRPr>
          </a:p>
        </p:txBody>
      </p:sp>
      <p:sp>
        <p:nvSpPr>
          <p:cNvPr id="4" name="TextBox 3">
            <a:extLst>
              <a:ext uri="{FF2B5EF4-FFF2-40B4-BE49-F238E27FC236}">
                <a16:creationId xmlns:a16="http://schemas.microsoft.com/office/drawing/2014/main" id="{31C51964-318D-8D4F-B4FF-D225743F0E7D}"/>
              </a:ext>
            </a:extLst>
          </p:cNvPr>
          <p:cNvSpPr txBox="1"/>
          <p:nvPr/>
        </p:nvSpPr>
        <p:spPr>
          <a:xfrm>
            <a:off x="507956" y="818674"/>
            <a:ext cx="11243101" cy="892552"/>
          </a:xfrm>
          <a:prstGeom prst="rect">
            <a:avLst/>
          </a:prstGeom>
          <a:noFill/>
        </p:spPr>
        <p:txBody>
          <a:bodyPr wrap="square" rtlCol="0">
            <a:spAutoFit/>
          </a:bodyPr>
          <a:lstStyle/>
          <a:p>
            <a:r>
              <a:rPr lang="en-US" sz="2600" dirty="0">
                <a:solidFill>
                  <a:srgbClr val="000000"/>
                </a:solidFill>
              </a:rPr>
              <a:t>Specificity and sensitivity depend on the strength and stability of the interactions between the proteins involved</a:t>
            </a:r>
          </a:p>
        </p:txBody>
      </p:sp>
      <p:pic>
        <p:nvPicPr>
          <p:cNvPr id="7" name="Picture 6">
            <a:extLst>
              <a:ext uri="{FF2B5EF4-FFF2-40B4-BE49-F238E27FC236}">
                <a16:creationId xmlns:a16="http://schemas.microsoft.com/office/drawing/2014/main" id="{6C5BE54F-835B-5444-BBD8-998FE8E8580F}"/>
              </a:ext>
            </a:extLst>
          </p:cNvPr>
          <p:cNvPicPr>
            <a:picLocks noChangeAspect="1"/>
          </p:cNvPicPr>
          <p:nvPr/>
        </p:nvPicPr>
        <p:blipFill>
          <a:blip r:embed="rId3"/>
          <a:stretch>
            <a:fillRect/>
          </a:stretch>
        </p:blipFill>
        <p:spPr>
          <a:xfrm>
            <a:off x="118270" y="1726762"/>
            <a:ext cx="6534150" cy="4895492"/>
          </a:xfrm>
          <a:prstGeom prst="rect">
            <a:avLst/>
          </a:prstGeom>
        </p:spPr>
      </p:pic>
      <p:sp>
        <p:nvSpPr>
          <p:cNvPr id="8" name="Rectangle 7">
            <a:extLst>
              <a:ext uri="{FF2B5EF4-FFF2-40B4-BE49-F238E27FC236}">
                <a16:creationId xmlns:a16="http://schemas.microsoft.com/office/drawing/2014/main" id="{8DDE1DE4-2B1E-1140-AECA-56725756E680}"/>
              </a:ext>
            </a:extLst>
          </p:cNvPr>
          <p:cNvSpPr/>
          <p:nvPr/>
        </p:nvSpPr>
        <p:spPr>
          <a:xfrm>
            <a:off x="7516217" y="2122767"/>
            <a:ext cx="4234840" cy="830997"/>
          </a:xfrm>
          <a:prstGeom prst="rect">
            <a:avLst/>
          </a:prstGeom>
        </p:spPr>
        <p:txBody>
          <a:bodyPr wrap="square">
            <a:spAutoFit/>
          </a:bodyPr>
          <a:lstStyle/>
          <a:p>
            <a:r>
              <a:rPr lang="en-US" sz="2400" dirty="0"/>
              <a:t>The interacting partners are detected by mass spectrometry</a:t>
            </a:r>
            <a:endParaRPr lang="it-IT" sz="2400"/>
          </a:p>
        </p:txBody>
      </p:sp>
      <p:pic>
        <p:nvPicPr>
          <p:cNvPr id="9" name="Picture 8">
            <a:extLst>
              <a:ext uri="{FF2B5EF4-FFF2-40B4-BE49-F238E27FC236}">
                <a16:creationId xmlns:a16="http://schemas.microsoft.com/office/drawing/2014/main" id="{C076B2F9-FB43-EC4A-BEC0-E66D73807FE5}"/>
              </a:ext>
            </a:extLst>
          </p:cNvPr>
          <p:cNvPicPr>
            <a:picLocks noChangeAspect="1"/>
          </p:cNvPicPr>
          <p:nvPr/>
        </p:nvPicPr>
        <p:blipFill>
          <a:blip r:embed="rId4"/>
          <a:stretch>
            <a:fillRect/>
          </a:stretch>
        </p:blipFill>
        <p:spPr>
          <a:xfrm>
            <a:off x="7136241" y="3777016"/>
            <a:ext cx="4720583" cy="2054842"/>
          </a:xfrm>
          <a:prstGeom prst="rect">
            <a:avLst/>
          </a:prstGeom>
        </p:spPr>
      </p:pic>
      <p:cxnSp>
        <p:nvCxnSpPr>
          <p:cNvPr id="11" name="Straight Arrow Connector 10">
            <a:extLst>
              <a:ext uri="{FF2B5EF4-FFF2-40B4-BE49-F238E27FC236}">
                <a16:creationId xmlns:a16="http://schemas.microsoft.com/office/drawing/2014/main" id="{E73D5AC3-5B83-6747-A49D-D1274C3EDA3E}"/>
              </a:ext>
            </a:extLst>
          </p:cNvPr>
          <p:cNvCxnSpPr>
            <a:cxnSpLocks/>
          </p:cNvCxnSpPr>
          <p:nvPr/>
        </p:nvCxnSpPr>
        <p:spPr>
          <a:xfrm flipV="1">
            <a:off x="5734050" y="2619314"/>
            <a:ext cx="1676400" cy="307663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00050" y="1439212"/>
            <a:ext cx="11315700" cy="4508927"/>
          </a:xfrm>
          <a:prstGeom prst="rect">
            <a:avLst/>
          </a:prstGeom>
        </p:spPr>
        <p:txBody>
          <a:bodyPr wrap="square">
            <a:spAutoFit/>
          </a:bodyPr>
          <a:lstStyle/>
          <a:p>
            <a:r>
              <a:rPr lang="en-US" sz="2800" b="1" dirty="0">
                <a:solidFill>
                  <a:srgbClr val="000000"/>
                </a:solidFill>
              </a:rPr>
              <a:t>Advantages</a:t>
            </a:r>
            <a:r>
              <a:rPr lang="en-US" sz="2800" dirty="0">
                <a:solidFill>
                  <a:srgbClr val="000000"/>
                </a:solidFill>
              </a:rPr>
              <a:t>:</a:t>
            </a:r>
          </a:p>
          <a:p>
            <a:pPr marL="800100" lvl="1" indent="-342900">
              <a:spcBef>
                <a:spcPts val="600"/>
              </a:spcBef>
              <a:buFont typeface="Arial" panose="020B0604020202020204" pitchFamily="34" charset="0"/>
              <a:buChar char="•"/>
            </a:pPr>
            <a:r>
              <a:rPr lang="en-US" sz="2400" dirty="0">
                <a:solidFill>
                  <a:srgbClr val="000000"/>
                </a:solidFill>
              </a:rPr>
              <a:t>Can examine interactions among multiple proteins at subpicomole concentrarions</a:t>
            </a:r>
          </a:p>
          <a:p>
            <a:pPr marL="800100" lvl="1" indent="-342900">
              <a:spcBef>
                <a:spcPts val="600"/>
              </a:spcBef>
              <a:buFont typeface="Arial" panose="020B0604020202020204" pitchFamily="34" charset="0"/>
              <a:buChar char="•"/>
            </a:pPr>
            <a:r>
              <a:rPr lang="en-US" sz="2400" dirty="0">
                <a:solidFill>
                  <a:srgbClr val="000000"/>
                </a:solidFill>
              </a:rPr>
              <a:t>Prey proteins are present in their native state and concentration</a:t>
            </a:r>
          </a:p>
          <a:p>
            <a:pPr lvl="1"/>
            <a:endParaRPr lang="en-US" sz="2800" dirty="0">
              <a:solidFill>
                <a:srgbClr val="000000"/>
              </a:solidFill>
            </a:endParaRPr>
          </a:p>
          <a:p>
            <a:r>
              <a:rPr lang="en-US" sz="2800" b="1" dirty="0">
                <a:solidFill>
                  <a:srgbClr val="000000"/>
                </a:solidFill>
              </a:rPr>
              <a:t>Disadvantages</a:t>
            </a:r>
            <a:r>
              <a:rPr lang="en-US" sz="2800" dirty="0">
                <a:solidFill>
                  <a:srgbClr val="000000"/>
                </a:solidFill>
              </a:rPr>
              <a:t>:</a:t>
            </a:r>
          </a:p>
          <a:p>
            <a:pPr marL="800100" lvl="1" indent="-342900">
              <a:spcBef>
                <a:spcPts val="600"/>
              </a:spcBef>
              <a:buFont typeface="Arial" panose="020B0604020202020204" pitchFamily="34" charset="0"/>
              <a:buChar char="•"/>
            </a:pPr>
            <a:r>
              <a:rPr lang="en-US" sz="2400" dirty="0">
                <a:solidFill>
                  <a:srgbClr val="000000"/>
                </a:solidFill>
              </a:rPr>
              <a:t>Some proteins may not be identified by MS</a:t>
            </a:r>
          </a:p>
          <a:p>
            <a:pPr marL="1257300" lvl="2" indent="-342900">
              <a:spcBef>
                <a:spcPts val="600"/>
              </a:spcBef>
              <a:buFont typeface="Arial" panose="020B0604020202020204" pitchFamily="34" charset="0"/>
              <a:buChar char="•"/>
            </a:pPr>
            <a:r>
              <a:rPr lang="en-US" sz="2400" dirty="0">
                <a:solidFill>
                  <a:srgbClr val="000000"/>
                </a:solidFill>
              </a:rPr>
              <a:t>Proteins without a peptide signature recognizable by MS</a:t>
            </a:r>
          </a:p>
          <a:p>
            <a:pPr marL="1257300" lvl="2" indent="-342900">
              <a:spcBef>
                <a:spcPts val="600"/>
              </a:spcBef>
              <a:buFont typeface="Arial" panose="020B0604020202020204" pitchFamily="34" charset="0"/>
              <a:buChar char="•"/>
            </a:pPr>
            <a:r>
              <a:rPr lang="en-US" sz="2400" dirty="0">
                <a:solidFill>
                  <a:srgbClr val="000000"/>
                </a:solidFill>
              </a:rPr>
              <a:t>Proteins present in very low amounts</a:t>
            </a:r>
          </a:p>
          <a:p>
            <a:pPr marL="800100" lvl="1" indent="-342900">
              <a:spcBef>
                <a:spcPts val="600"/>
              </a:spcBef>
              <a:buFont typeface="Arial" panose="020B0604020202020204" pitchFamily="34" charset="0"/>
              <a:buChar char="•"/>
            </a:pPr>
            <a:r>
              <a:rPr lang="en-US" sz="2400" dirty="0">
                <a:solidFill>
                  <a:srgbClr val="000000"/>
                </a:solidFill>
              </a:rPr>
              <a:t>Transient and weak interactions may be missed</a:t>
            </a:r>
          </a:p>
          <a:p>
            <a:pPr marL="800100" lvl="1" indent="-342900">
              <a:spcBef>
                <a:spcPts val="600"/>
              </a:spcBef>
              <a:buFont typeface="Arial" panose="020B0604020202020204" pitchFamily="34" charset="0"/>
              <a:buChar char="•"/>
            </a:pPr>
            <a:r>
              <a:rPr lang="en-US" sz="2400" dirty="0">
                <a:solidFill>
                  <a:srgbClr val="000000"/>
                </a:solidFill>
              </a:rPr>
              <a:t>Possible false positives due to mixing of compartments during cell lysis/purification</a:t>
            </a:r>
          </a:p>
        </p:txBody>
      </p:sp>
      <p:sp>
        <p:nvSpPr>
          <p:cNvPr id="4" name="CasellaDiTesto 5">
            <a:extLst>
              <a:ext uri="{FF2B5EF4-FFF2-40B4-BE49-F238E27FC236}">
                <a16:creationId xmlns:a16="http://schemas.microsoft.com/office/drawing/2014/main" id="{9C2980A5-1518-014A-A3F2-11E1C59B544C}"/>
              </a:ext>
            </a:extLst>
          </p:cNvPr>
          <p:cNvSpPr txBox="1"/>
          <p:nvPr/>
        </p:nvSpPr>
        <p:spPr>
          <a:xfrm>
            <a:off x="2197167" y="249436"/>
            <a:ext cx="8333884" cy="584775"/>
          </a:xfrm>
          <a:prstGeom prst="rect">
            <a:avLst/>
          </a:prstGeom>
          <a:noFill/>
        </p:spPr>
        <p:txBody>
          <a:bodyPr wrap="none" rtlCol="0">
            <a:spAutoFit/>
          </a:bodyPr>
          <a:lstStyle/>
          <a:p>
            <a:r>
              <a:rPr lang="en-US" sz="3200" b="1" dirty="0">
                <a:solidFill>
                  <a:srgbClr val="C00000"/>
                </a:solidFill>
              </a:rPr>
              <a:t>Affinity purification mass spectrometry (AP-MS)</a:t>
            </a:r>
            <a:endParaRPr lang="it-IT" sz="3200" b="1" dirty="0">
              <a:solidFill>
                <a:srgbClr val="C00000"/>
              </a:solidFill>
            </a:endParaRPr>
          </a:p>
        </p:txBody>
      </p:sp>
    </p:spTree>
    <p:extLst>
      <p:ext uri="{BB962C8B-B14F-4D97-AF65-F5344CB8AC3E}">
        <p14:creationId xmlns:p14="http://schemas.microsoft.com/office/powerpoint/2010/main" val="13975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7444437" y="1674032"/>
            <a:ext cx="4554088"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00"/>
                </a:solidFill>
              </a:rPr>
              <a:t>A protein complex can be isolated from a protein mixture by using an antibody that is specific for one protein of the complex</a:t>
            </a:r>
          </a:p>
          <a:p>
            <a:pPr marL="285750" indent="-285750">
              <a:buFont typeface="Arial" panose="020B0604020202020204" pitchFamily="34" charset="0"/>
              <a:buChar char="•"/>
            </a:pPr>
            <a:r>
              <a:rPr lang="en-US" sz="2400" dirty="0">
                <a:solidFill>
                  <a:srgbClr val="000000"/>
                </a:solidFill>
              </a:rPr>
              <a:t>In this approach, </a:t>
            </a:r>
            <a:r>
              <a:rPr lang="en-US" sz="2400" dirty="0"/>
              <a:t>the bait protein, usually expressed in the cell </a:t>
            </a:r>
            <a:r>
              <a:rPr lang="en-US" sz="2400" i="1" dirty="0"/>
              <a:t>in vivo</a:t>
            </a:r>
            <a:r>
              <a:rPr lang="en-US" sz="2400" dirty="0"/>
              <a:t> conditions, is affinity purified and the interacting partners are detected by mass spectrometry.</a:t>
            </a:r>
            <a:endParaRPr lang="en-GB" sz="2400" dirty="0"/>
          </a:p>
        </p:txBody>
      </p:sp>
      <p:pic>
        <p:nvPicPr>
          <p:cNvPr id="3" name="Immagine 2" descr="co-immunoprecipitation-650px.jp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36811" y="1527091"/>
            <a:ext cx="7055226" cy="4508408"/>
          </a:xfrm>
          <a:prstGeom prst="rect">
            <a:avLst/>
          </a:prstGeom>
        </p:spPr>
      </p:pic>
      <p:sp>
        <p:nvSpPr>
          <p:cNvPr id="12" name="CasellaDiTesto 5"/>
          <p:cNvSpPr txBox="1"/>
          <p:nvPr/>
        </p:nvSpPr>
        <p:spPr>
          <a:xfrm>
            <a:off x="2994852" y="281341"/>
            <a:ext cx="5503045" cy="584775"/>
          </a:xfrm>
          <a:prstGeom prst="rect">
            <a:avLst/>
          </a:prstGeom>
          <a:noFill/>
        </p:spPr>
        <p:txBody>
          <a:bodyPr wrap="none" rtlCol="0">
            <a:spAutoFit/>
          </a:bodyPr>
          <a:lstStyle/>
          <a:p>
            <a:r>
              <a:rPr lang="en-US" sz="3200" b="1" dirty="0">
                <a:solidFill>
                  <a:srgbClr val="000000"/>
                </a:solidFill>
              </a:rPr>
              <a:t>co-</a:t>
            </a:r>
            <a:r>
              <a:rPr lang="en-US" sz="3200" b="1" dirty="0" err="1">
                <a:solidFill>
                  <a:srgbClr val="000000"/>
                </a:solidFill>
              </a:rPr>
              <a:t>immunoprecipitation</a:t>
            </a:r>
            <a:r>
              <a:rPr lang="en-US" sz="3200" b="1" dirty="0">
                <a:solidFill>
                  <a:srgbClr val="000000"/>
                </a:solidFill>
              </a:rPr>
              <a:t> (co-IP)</a:t>
            </a:r>
            <a:endParaRPr lang="it-IT" sz="3200" b="1" dirty="0">
              <a:solidFill>
                <a:srgbClr val="953735"/>
              </a:solidFill>
            </a:endParaRPr>
          </a:p>
        </p:txBody>
      </p:sp>
      <p:sp>
        <p:nvSpPr>
          <p:cNvPr id="4" name="TextBox 3">
            <a:extLst>
              <a:ext uri="{FF2B5EF4-FFF2-40B4-BE49-F238E27FC236}">
                <a16:creationId xmlns:a16="http://schemas.microsoft.com/office/drawing/2014/main" id="{857B1AE9-51EC-8347-9A1A-DBEEC416112D}"/>
              </a:ext>
            </a:extLst>
          </p:cNvPr>
          <p:cNvSpPr txBox="1"/>
          <p:nvPr/>
        </p:nvSpPr>
        <p:spPr>
          <a:xfrm>
            <a:off x="2964010" y="866116"/>
            <a:ext cx="7303538" cy="461665"/>
          </a:xfrm>
          <a:prstGeom prst="rect">
            <a:avLst/>
          </a:prstGeom>
          <a:noFill/>
        </p:spPr>
        <p:txBody>
          <a:bodyPr wrap="none" rtlCol="0">
            <a:spAutoFit/>
          </a:bodyPr>
          <a:lstStyle/>
          <a:p>
            <a:r>
              <a:rPr lang="it-IT" sz="2400"/>
              <a:t>Traditional considered as the gold standard assay for PPIs</a:t>
            </a:r>
          </a:p>
        </p:txBody>
      </p:sp>
      <p:sp>
        <p:nvSpPr>
          <p:cNvPr id="5" name="TextBox 4">
            <a:extLst>
              <a:ext uri="{FF2B5EF4-FFF2-40B4-BE49-F238E27FC236}">
                <a16:creationId xmlns:a16="http://schemas.microsoft.com/office/drawing/2014/main" id="{A9A08042-FCA8-5B4E-8083-DA8DF66E5F65}"/>
              </a:ext>
            </a:extLst>
          </p:cNvPr>
          <p:cNvSpPr txBox="1"/>
          <p:nvPr/>
        </p:nvSpPr>
        <p:spPr>
          <a:xfrm>
            <a:off x="723900" y="6191250"/>
            <a:ext cx="11274625" cy="523220"/>
          </a:xfrm>
          <a:prstGeom prst="rect">
            <a:avLst/>
          </a:prstGeom>
          <a:noFill/>
        </p:spPr>
        <p:txBody>
          <a:bodyPr wrap="none" rtlCol="0">
            <a:spAutoFit/>
          </a:bodyPr>
          <a:lstStyle/>
          <a:p>
            <a:r>
              <a:rPr lang="it-IT" sz="2800"/>
              <a:t>Pros and cons are similar to those of affinity purification mass spectrometry </a:t>
            </a:r>
          </a:p>
        </p:txBody>
      </p:sp>
    </p:spTree>
    <p:extLst>
      <p:ext uri="{BB962C8B-B14F-4D97-AF65-F5344CB8AC3E}">
        <p14:creationId xmlns:p14="http://schemas.microsoft.com/office/powerpoint/2010/main" val="7496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630496" y="985204"/>
            <a:ext cx="11234254" cy="954107"/>
          </a:xfrm>
          <a:prstGeom prst="rect">
            <a:avLst/>
          </a:prstGeom>
        </p:spPr>
        <p:txBody>
          <a:bodyPr wrap="square">
            <a:spAutoFit/>
          </a:bodyPr>
          <a:lstStyle/>
          <a:p>
            <a:r>
              <a:rPr lang="en-GB" sz="2800" dirty="0"/>
              <a:t>It is considered the </a:t>
            </a:r>
            <a:r>
              <a:rPr lang="en-GB" sz="2800" b="1" dirty="0"/>
              <a:t>gold standard </a:t>
            </a:r>
            <a:r>
              <a:rPr lang="en-GB" sz="2800" dirty="0"/>
              <a:t>for PPIs, since it provides high quality data for binding surfaces to t</a:t>
            </a:r>
            <a:r>
              <a:rPr lang="it-IT" sz="2800" dirty="0"/>
              <a:t>he</a:t>
            </a:r>
            <a:r>
              <a:rPr lang="en-GB" sz="2800" dirty="0"/>
              <a:t> level of individual atoms and binding sites.</a:t>
            </a:r>
          </a:p>
        </p:txBody>
      </p:sp>
      <p:sp>
        <p:nvSpPr>
          <p:cNvPr id="3" name="Rettangolo 2"/>
          <p:cNvSpPr/>
          <p:nvPr/>
        </p:nvSpPr>
        <p:spPr>
          <a:xfrm>
            <a:off x="210514" y="6440407"/>
            <a:ext cx="5507918" cy="369332"/>
          </a:xfrm>
          <a:prstGeom prst="rect">
            <a:avLst/>
          </a:prstGeom>
        </p:spPr>
        <p:txBody>
          <a:bodyPr wrap="none">
            <a:spAutoFit/>
          </a:bodyPr>
          <a:lstStyle/>
          <a:p>
            <a:r>
              <a:rPr lang="nl-NL" dirty="0" err="1"/>
              <a:t>Figure from</a:t>
            </a:r>
            <a:r>
              <a:rPr lang="nl-NL" dirty="0"/>
              <a:t> Thomas </a:t>
            </a:r>
            <a:r>
              <a:rPr lang="nl-NL" dirty="0" err="1"/>
              <a:t>Splettstoesser</a:t>
            </a:r>
            <a:r>
              <a:rPr lang="nl-NL" dirty="0"/>
              <a:t> (</a:t>
            </a:r>
            <a:r>
              <a:rPr lang="nl-NL" dirty="0" err="1"/>
              <a:t>www.scistyle.com</a:t>
            </a:r>
            <a:r>
              <a:rPr lang="nl-NL" dirty="0"/>
              <a:t>)</a:t>
            </a:r>
            <a:endParaRPr lang="it-IT" dirty="0"/>
          </a:p>
        </p:txBody>
      </p:sp>
      <p:pic>
        <p:nvPicPr>
          <p:cNvPr id="4" name="Immagine 3" descr="X_ray_diffraction1.jp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895687" y="2413871"/>
            <a:ext cx="8056171" cy="3208458"/>
          </a:xfrm>
          <a:prstGeom prst="rect">
            <a:avLst/>
          </a:prstGeom>
        </p:spPr>
      </p:pic>
      <p:sp>
        <p:nvSpPr>
          <p:cNvPr id="12" name="CasellaDiTesto 5"/>
          <p:cNvSpPr txBox="1"/>
          <p:nvPr/>
        </p:nvSpPr>
        <p:spPr>
          <a:xfrm>
            <a:off x="4162797" y="178915"/>
            <a:ext cx="3826753" cy="584775"/>
          </a:xfrm>
          <a:prstGeom prst="rect">
            <a:avLst/>
          </a:prstGeom>
          <a:noFill/>
        </p:spPr>
        <p:txBody>
          <a:bodyPr wrap="none" rtlCol="0">
            <a:spAutoFit/>
          </a:bodyPr>
          <a:lstStyle/>
          <a:p>
            <a:r>
              <a:rPr lang="en-US" sz="3200" b="1" dirty="0">
                <a:solidFill>
                  <a:srgbClr val="953735"/>
                </a:solidFill>
              </a:rPr>
              <a:t>X-Ray crystallography</a:t>
            </a:r>
            <a:endParaRPr lang="it-IT" sz="3200" b="1" dirty="0">
              <a:solidFill>
                <a:srgbClr val="953735"/>
              </a:solidFill>
            </a:endParaRPr>
          </a:p>
        </p:txBody>
      </p:sp>
    </p:spTree>
    <p:extLst>
      <p:ext uri="{BB962C8B-B14F-4D97-AF65-F5344CB8AC3E}">
        <p14:creationId xmlns:p14="http://schemas.microsoft.com/office/powerpoint/2010/main" val="10831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1045419" y="1439212"/>
            <a:ext cx="10061508" cy="4924425"/>
          </a:xfrm>
          <a:prstGeom prst="rect">
            <a:avLst/>
          </a:prstGeom>
        </p:spPr>
        <p:txBody>
          <a:bodyPr wrap="square">
            <a:spAutoFit/>
          </a:bodyPr>
          <a:lstStyle/>
          <a:p>
            <a:r>
              <a:rPr lang="en-US" sz="2800" b="1" dirty="0">
                <a:solidFill>
                  <a:srgbClr val="000000"/>
                </a:solidFill>
              </a:rPr>
              <a:t>Advantages</a:t>
            </a:r>
            <a:r>
              <a:rPr lang="en-US" sz="2800" dirty="0">
                <a:solidFill>
                  <a:srgbClr val="000000"/>
                </a:solidFill>
              </a:rPr>
              <a:t>:</a:t>
            </a:r>
          </a:p>
          <a:p>
            <a:pPr marL="914400" lvl="1" indent="-457200">
              <a:buFont typeface="Arial" panose="020B0604020202020204" pitchFamily="34" charset="0"/>
              <a:buChar char="•"/>
            </a:pPr>
            <a:r>
              <a:rPr lang="en-US" sz="2400" dirty="0">
                <a:solidFill>
                  <a:srgbClr val="000000"/>
                </a:solidFill>
              </a:rPr>
              <a:t>Provides an extremely deep level of detail about interacting surface and residues</a:t>
            </a:r>
          </a:p>
          <a:p>
            <a:pPr marL="914400" lvl="1" indent="-457200">
              <a:buFont typeface="Arial" panose="020B0604020202020204" pitchFamily="34" charset="0"/>
              <a:buChar char="•"/>
            </a:pPr>
            <a:r>
              <a:rPr lang="en-US" sz="2400" dirty="0">
                <a:solidFill>
                  <a:srgbClr val="000000"/>
                </a:solidFill>
              </a:rPr>
              <a:t>Provides very high quality data</a:t>
            </a:r>
          </a:p>
          <a:p>
            <a:r>
              <a:rPr lang="en-US" sz="2800" b="1" dirty="0">
                <a:solidFill>
                  <a:srgbClr val="000000"/>
                </a:solidFill>
              </a:rPr>
              <a:t>Disadvantages</a:t>
            </a:r>
            <a:r>
              <a:rPr lang="en-US" sz="2800" dirty="0">
                <a:solidFill>
                  <a:srgbClr val="000000"/>
                </a:solidFill>
              </a:rPr>
              <a:t>:</a:t>
            </a:r>
          </a:p>
          <a:p>
            <a:pPr marL="800100" lvl="1" indent="-342900">
              <a:spcBef>
                <a:spcPts val="600"/>
              </a:spcBef>
              <a:buFont typeface="Arial" panose="020B0604020202020204" pitchFamily="34" charset="0"/>
              <a:buChar char="•"/>
            </a:pPr>
            <a:r>
              <a:rPr lang="en-US" sz="2400" dirty="0">
                <a:solidFill>
                  <a:srgbClr val="000000"/>
                </a:solidFill>
              </a:rPr>
              <a:t>Extremely challenging technically</a:t>
            </a:r>
          </a:p>
          <a:p>
            <a:pPr marL="800100" lvl="1" indent="-342900">
              <a:spcBef>
                <a:spcPts val="600"/>
              </a:spcBef>
              <a:buFont typeface="Arial" panose="020B0604020202020204" pitchFamily="34" charset="0"/>
              <a:buChar char="•"/>
            </a:pPr>
            <a:r>
              <a:rPr lang="en-US" sz="2400" dirty="0">
                <a:solidFill>
                  <a:srgbClr val="000000"/>
                </a:solidFill>
              </a:rPr>
              <a:t>Very low-throughput (expensive)</a:t>
            </a:r>
          </a:p>
          <a:p>
            <a:pPr marL="800100" lvl="1" indent="-342900">
              <a:spcBef>
                <a:spcPts val="600"/>
              </a:spcBef>
              <a:buFont typeface="Arial" panose="020B0604020202020204" pitchFamily="34" charset="0"/>
              <a:buChar char="•"/>
            </a:pPr>
            <a:r>
              <a:rPr lang="en-US" sz="2400" dirty="0">
                <a:solidFill>
                  <a:srgbClr val="000000"/>
                </a:solidFill>
              </a:rPr>
              <a:t>Not free from false negatives or false positives</a:t>
            </a:r>
          </a:p>
          <a:p>
            <a:pPr marL="800100" lvl="1" indent="-342900">
              <a:spcBef>
                <a:spcPts val="600"/>
              </a:spcBef>
              <a:buFont typeface="Arial" panose="020B0604020202020204" pitchFamily="34" charset="0"/>
              <a:buChar char="•"/>
            </a:pPr>
            <a:r>
              <a:rPr lang="en-US" sz="2400" dirty="0">
                <a:solidFill>
                  <a:srgbClr val="000000"/>
                </a:solidFill>
              </a:rPr>
              <a:t>Not every protein can be co-crystallised </a:t>
            </a:r>
          </a:p>
          <a:p>
            <a:pPr marL="800100" lvl="1" indent="-342900">
              <a:spcBef>
                <a:spcPts val="600"/>
              </a:spcBef>
              <a:buFont typeface="Arial" panose="020B0604020202020204" pitchFamily="34" charset="0"/>
              <a:buChar char="•"/>
            </a:pPr>
            <a:r>
              <a:rPr lang="en-US" sz="2400" dirty="0">
                <a:solidFill>
                  <a:srgbClr val="000000"/>
                </a:solidFill>
              </a:rPr>
              <a:t>Some proteins that co-crystallise </a:t>
            </a:r>
            <a:r>
              <a:rPr lang="en-US" sz="2400" i="1" dirty="0">
                <a:solidFill>
                  <a:srgbClr val="000000"/>
                </a:solidFill>
              </a:rPr>
              <a:t>in vitro </a:t>
            </a:r>
            <a:r>
              <a:rPr lang="en-US" sz="2400" dirty="0">
                <a:solidFill>
                  <a:srgbClr val="000000"/>
                </a:solidFill>
              </a:rPr>
              <a:t>do not interact </a:t>
            </a:r>
            <a:r>
              <a:rPr lang="en-US" sz="2400" i="1" dirty="0">
                <a:solidFill>
                  <a:srgbClr val="000000"/>
                </a:solidFill>
              </a:rPr>
              <a:t>in vivo</a:t>
            </a:r>
          </a:p>
          <a:p>
            <a:pPr marL="800100" lvl="1" indent="-342900">
              <a:spcBef>
                <a:spcPts val="600"/>
              </a:spcBef>
              <a:buFont typeface="Arial" panose="020B0604020202020204" pitchFamily="34" charset="0"/>
              <a:buChar char="•"/>
            </a:pPr>
            <a:r>
              <a:rPr lang="en-US" sz="2400" dirty="0">
                <a:solidFill>
                  <a:srgbClr val="000000"/>
                </a:solidFill>
              </a:rPr>
              <a:t>Proteins live in solution</a:t>
            </a:r>
          </a:p>
        </p:txBody>
      </p:sp>
      <p:sp>
        <p:nvSpPr>
          <p:cNvPr id="4" name="CasellaDiTesto 5">
            <a:extLst>
              <a:ext uri="{FF2B5EF4-FFF2-40B4-BE49-F238E27FC236}">
                <a16:creationId xmlns:a16="http://schemas.microsoft.com/office/drawing/2014/main" id="{B6B31717-9F88-C04F-8A67-AB2500CE2CCC}"/>
              </a:ext>
            </a:extLst>
          </p:cNvPr>
          <p:cNvSpPr txBox="1"/>
          <p:nvPr/>
        </p:nvSpPr>
        <p:spPr>
          <a:xfrm>
            <a:off x="4162797" y="178915"/>
            <a:ext cx="3826753" cy="584775"/>
          </a:xfrm>
          <a:prstGeom prst="rect">
            <a:avLst/>
          </a:prstGeom>
          <a:noFill/>
        </p:spPr>
        <p:txBody>
          <a:bodyPr wrap="none" rtlCol="0">
            <a:spAutoFit/>
          </a:bodyPr>
          <a:lstStyle/>
          <a:p>
            <a:r>
              <a:rPr lang="en-US" sz="3200" b="1" dirty="0">
                <a:solidFill>
                  <a:srgbClr val="953735"/>
                </a:solidFill>
              </a:rPr>
              <a:t>X-Ray crystallography</a:t>
            </a:r>
            <a:endParaRPr lang="it-IT" sz="3200" b="1" dirty="0">
              <a:solidFill>
                <a:srgbClr val="953735"/>
              </a:solidFill>
            </a:endParaRPr>
          </a:p>
        </p:txBody>
      </p:sp>
    </p:spTree>
    <p:extLst>
      <p:ext uri="{BB962C8B-B14F-4D97-AF65-F5344CB8AC3E}">
        <p14:creationId xmlns:p14="http://schemas.microsoft.com/office/powerpoint/2010/main" val="263839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02EE-9DD5-DC43-AD14-ADD7A0A0F0CF}"/>
              </a:ext>
            </a:extLst>
          </p:cNvPr>
          <p:cNvSpPr>
            <a:spLocks noGrp="1"/>
          </p:cNvSpPr>
          <p:nvPr>
            <p:ph type="title"/>
          </p:nvPr>
        </p:nvSpPr>
        <p:spPr>
          <a:xfrm>
            <a:off x="4286250" y="190500"/>
            <a:ext cx="3448050" cy="1325563"/>
          </a:xfrm>
        </p:spPr>
        <p:txBody>
          <a:bodyPr/>
          <a:lstStyle/>
          <a:p>
            <a:r>
              <a:rPr lang="it-IT">
                <a:latin typeface="+mn-lt"/>
              </a:rPr>
              <a:t>PPI databases</a:t>
            </a:r>
          </a:p>
        </p:txBody>
      </p:sp>
      <p:sp>
        <p:nvSpPr>
          <p:cNvPr id="3" name="Content Placeholder 2">
            <a:extLst>
              <a:ext uri="{FF2B5EF4-FFF2-40B4-BE49-F238E27FC236}">
                <a16:creationId xmlns:a16="http://schemas.microsoft.com/office/drawing/2014/main" id="{DC6472EF-2119-AD49-B517-5559945C7163}"/>
              </a:ext>
            </a:extLst>
          </p:cNvPr>
          <p:cNvSpPr>
            <a:spLocks noGrp="1"/>
          </p:cNvSpPr>
          <p:nvPr>
            <p:ph idx="1"/>
          </p:nvPr>
        </p:nvSpPr>
        <p:spPr>
          <a:xfrm>
            <a:off x="838200" y="1516063"/>
            <a:ext cx="10953750" cy="2709861"/>
          </a:xfrm>
        </p:spPr>
        <p:txBody>
          <a:bodyPr>
            <a:noAutofit/>
          </a:bodyPr>
          <a:lstStyle/>
          <a:p>
            <a:pPr marL="0" indent="0">
              <a:buNone/>
            </a:pPr>
            <a:r>
              <a:rPr lang="it-IT" sz="3200"/>
              <a:t>Understanding and using PPI data relies on:</a:t>
            </a:r>
          </a:p>
          <a:p>
            <a:pPr marL="0" indent="0">
              <a:buNone/>
            </a:pPr>
            <a:endParaRPr lang="it-IT" sz="2000"/>
          </a:p>
          <a:p>
            <a:pPr lvl="1"/>
            <a:r>
              <a:rPr lang="it-IT" sz="3200"/>
              <a:t>Data retrieval </a:t>
            </a:r>
          </a:p>
          <a:p>
            <a:pPr lvl="1"/>
            <a:r>
              <a:rPr lang="it-IT" sz="3200"/>
              <a:t>Data organisation </a:t>
            </a:r>
          </a:p>
          <a:p>
            <a:pPr lvl="1"/>
            <a:r>
              <a:rPr lang="it-IT" sz="3200"/>
              <a:t>Data analysis </a:t>
            </a:r>
          </a:p>
        </p:txBody>
      </p:sp>
      <p:sp>
        <p:nvSpPr>
          <p:cNvPr id="4" name="TextBox 3">
            <a:extLst>
              <a:ext uri="{FF2B5EF4-FFF2-40B4-BE49-F238E27FC236}">
                <a16:creationId xmlns:a16="http://schemas.microsoft.com/office/drawing/2014/main" id="{946EC025-4FE3-1B44-9D62-99D5069F6DE2}"/>
              </a:ext>
            </a:extLst>
          </p:cNvPr>
          <p:cNvSpPr txBox="1"/>
          <p:nvPr/>
        </p:nvSpPr>
        <p:spPr>
          <a:xfrm>
            <a:off x="838200" y="4597380"/>
            <a:ext cx="10610850" cy="954107"/>
          </a:xfrm>
          <a:prstGeom prst="rect">
            <a:avLst/>
          </a:prstGeom>
          <a:solidFill>
            <a:schemeClr val="accent2">
              <a:lumMod val="75000"/>
            </a:schemeClr>
          </a:solidFill>
        </p:spPr>
        <p:txBody>
          <a:bodyPr wrap="square" rtlCol="0">
            <a:spAutoFit/>
          </a:bodyPr>
          <a:lstStyle/>
          <a:p>
            <a:r>
              <a:rPr lang="it-IT" sz="2800">
                <a:solidFill>
                  <a:schemeClr val="bg1"/>
                </a:solidFill>
              </a:rPr>
              <a:t>An enormous effort is required to store PPI data in a way that is both accssible and intellegible to the user</a:t>
            </a:r>
          </a:p>
        </p:txBody>
      </p:sp>
    </p:spTree>
    <p:extLst>
      <p:ext uri="{BB962C8B-B14F-4D97-AF65-F5344CB8AC3E}">
        <p14:creationId xmlns:p14="http://schemas.microsoft.com/office/powerpoint/2010/main" val="330421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3063-7CF8-0642-A8A9-91EA9A03BFAB}"/>
              </a:ext>
            </a:extLst>
          </p:cNvPr>
          <p:cNvSpPr>
            <a:spLocks noGrp="1"/>
          </p:cNvSpPr>
          <p:nvPr>
            <p:ph type="title"/>
          </p:nvPr>
        </p:nvSpPr>
        <p:spPr/>
        <p:txBody>
          <a:bodyPr/>
          <a:lstStyle/>
          <a:p>
            <a:r>
              <a:rPr lang="it-IT"/>
              <a:t>Useful materials</a:t>
            </a:r>
          </a:p>
        </p:txBody>
      </p:sp>
      <p:sp>
        <p:nvSpPr>
          <p:cNvPr id="4" name="Subtitle 2">
            <a:extLst>
              <a:ext uri="{FF2B5EF4-FFF2-40B4-BE49-F238E27FC236}">
                <a16:creationId xmlns:a16="http://schemas.microsoft.com/office/drawing/2014/main" id="{8BBD0E60-9A91-7640-9C9B-9677222093AD}"/>
              </a:ext>
            </a:extLst>
          </p:cNvPr>
          <p:cNvSpPr>
            <a:spLocks noGrp="1"/>
          </p:cNvSpPr>
          <p:nvPr>
            <p:ph idx="1"/>
          </p:nvPr>
        </p:nvSpPr>
        <p:spPr/>
        <p:txBody>
          <a:bodyPr/>
          <a:lstStyle/>
          <a:p>
            <a:pPr marL="0" indent="0">
              <a:buNone/>
            </a:pPr>
            <a:r>
              <a:rPr lang="it-IT"/>
              <a:t>Protein interaction and their importance (Train online, EMBL-EBI):</a:t>
            </a:r>
            <a:endParaRPr lang="it-IT">
              <a:hlinkClick r:id="rId2"/>
            </a:endParaRPr>
          </a:p>
          <a:p>
            <a:pPr marL="0" indent="0">
              <a:buNone/>
            </a:pPr>
            <a:r>
              <a:rPr lang="it-IT">
                <a:hlinkClick r:id="rId2"/>
              </a:rPr>
              <a:t>https://www.ebi.ac.uk/training/online/course/protein-interactions-and-their-importance</a:t>
            </a:r>
            <a:endParaRPr lang="it-IT"/>
          </a:p>
          <a:p>
            <a:endParaRPr lang="it-IT"/>
          </a:p>
        </p:txBody>
      </p:sp>
    </p:spTree>
    <p:extLst>
      <p:ext uri="{BB962C8B-B14F-4D97-AF65-F5344CB8AC3E}">
        <p14:creationId xmlns:p14="http://schemas.microsoft.com/office/powerpoint/2010/main" val="388877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3379001" y="102061"/>
            <a:ext cx="5440375" cy="735779"/>
          </a:xfrm>
          <a:prstGeom prst="rect">
            <a:avLst/>
          </a:prstGeom>
          <a:noFill/>
        </p:spPr>
        <p:txBody>
          <a:bodyPr wrap="square" rtlCol="0">
            <a:spAutoFit/>
          </a:bodyPr>
          <a:lstStyle/>
          <a:p>
            <a:pPr algn="ctr">
              <a:lnSpc>
                <a:spcPct val="150000"/>
              </a:lnSpc>
            </a:pPr>
            <a:r>
              <a:rPr lang="it-IT" sz="3200" b="1" dirty="0">
                <a:solidFill>
                  <a:srgbClr val="953735"/>
                </a:solidFill>
                <a:latin typeface="Century Gothic" panose="020B0502020202020204" pitchFamily="34" charset="0"/>
              </a:rPr>
              <a:t>Databases and </a:t>
            </a:r>
            <a:r>
              <a:rPr lang="it-IT" sz="3200" b="1" dirty="0" err="1">
                <a:solidFill>
                  <a:srgbClr val="953735"/>
                </a:solidFill>
                <a:latin typeface="Century Gothic" panose="020B0502020202020204" pitchFamily="34" charset="0"/>
              </a:rPr>
              <a:t>curation</a:t>
            </a:r>
            <a:endParaRPr lang="it-IT" sz="3200" b="1" dirty="0">
              <a:solidFill>
                <a:srgbClr val="953735"/>
              </a:solidFill>
              <a:latin typeface="Century Gothic" panose="020B0502020202020204" pitchFamily="34" charset="0"/>
            </a:endParaRPr>
          </a:p>
        </p:txBody>
      </p:sp>
      <p:sp>
        <p:nvSpPr>
          <p:cNvPr id="41" name="AutoShape 18"/>
          <p:cNvSpPr>
            <a:spLocks noChangeArrowheads="1"/>
          </p:cNvSpPr>
          <p:nvPr/>
        </p:nvSpPr>
        <p:spPr bwMode="auto">
          <a:xfrm>
            <a:off x="2820119" y="5194146"/>
            <a:ext cx="3605596" cy="1480343"/>
          </a:xfrm>
          <a:prstGeom prst="flowChartMagneticDisk">
            <a:avLst/>
          </a:prstGeom>
          <a:solidFill>
            <a:schemeClr val="accent2">
              <a:lumMod val="60000"/>
              <a:lumOff val="40000"/>
            </a:schemeClr>
          </a:solidFill>
          <a:ln w="12700" cmpd="sng">
            <a:solidFill>
              <a:srgbClr val="36290F"/>
            </a:solidFill>
            <a:round/>
            <a:headEnd/>
            <a:tailEnd/>
          </a:ln>
        </p:spPr>
        <p:txBody>
          <a:bodyPr wrap="none" anchor="ctr"/>
          <a:lstStyle/>
          <a:p>
            <a:pPr algn="ctr"/>
            <a:r>
              <a:rPr lang="it-IT" b="1" dirty="0">
                <a:solidFill>
                  <a:srgbClr val="36290F"/>
                </a:solidFill>
              </a:rPr>
              <a:t>  Molecular </a:t>
            </a:r>
            <a:r>
              <a:rPr lang="it-IT" b="1" dirty="0" err="1">
                <a:solidFill>
                  <a:srgbClr val="36290F"/>
                </a:solidFill>
              </a:rPr>
              <a:t>Interaction DataBases</a:t>
            </a:r>
            <a:endParaRPr lang="it-IT" b="1" dirty="0">
              <a:solidFill>
                <a:srgbClr val="36290F"/>
              </a:solidFill>
            </a:endParaRPr>
          </a:p>
        </p:txBody>
      </p:sp>
      <p:sp>
        <p:nvSpPr>
          <p:cNvPr id="56" name="AutoShape 10"/>
          <p:cNvSpPr>
            <a:spLocks noChangeArrowheads="1"/>
          </p:cNvSpPr>
          <p:nvPr/>
        </p:nvSpPr>
        <p:spPr bwMode="auto">
          <a:xfrm rot="16200000">
            <a:off x="4440939" y="2693730"/>
            <a:ext cx="455675" cy="742666"/>
          </a:xfrm>
          <a:prstGeom prst="downArrow">
            <a:avLst>
              <a:gd name="adj1" fmla="val 50000"/>
              <a:gd name="adj2" fmla="val 41728"/>
            </a:avLst>
          </a:prstGeom>
          <a:solidFill>
            <a:srgbClr val="D99694"/>
          </a:solidFill>
          <a:ln w="12700" cmpd="sng">
            <a:solidFill>
              <a:srgbClr val="36290F"/>
            </a:solidFill>
            <a:miter lim="800000"/>
            <a:headEnd/>
            <a:tailEnd/>
          </a:ln>
        </p:spPr>
        <p:txBody>
          <a:bodyPr wrap="none" anchor="ctr"/>
          <a:lstStyle/>
          <a:p>
            <a:pPr algn="l"/>
            <a:endParaRPr lang="it-IT"/>
          </a:p>
        </p:txBody>
      </p:sp>
      <p:pic>
        <p:nvPicPr>
          <p:cNvPr id="60" name="Immagine 59"/>
          <p:cNvPicPr>
            <a:picLocks noChangeAspect="1"/>
          </p:cNvPicPr>
          <p:nvPr/>
        </p:nvPicPr>
        <p:blipFill>
          <a:blip r:embed="rId3"/>
          <a:stretch>
            <a:fillRect/>
          </a:stretch>
        </p:blipFill>
        <p:spPr>
          <a:xfrm>
            <a:off x="9796178" y="2379450"/>
            <a:ext cx="1331717" cy="631333"/>
          </a:xfrm>
          <a:prstGeom prst="rect">
            <a:avLst/>
          </a:prstGeom>
          <a:ln>
            <a:solidFill>
              <a:srgbClr val="000000"/>
            </a:solidFill>
          </a:ln>
        </p:spPr>
      </p:pic>
      <p:pic>
        <p:nvPicPr>
          <p:cNvPr id="4" name="Immagine 3" descr="the-art-of-content-curation-e141388659451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381" y="2440875"/>
            <a:ext cx="2314667" cy="1543865"/>
          </a:xfrm>
          <a:prstGeom prst="rect">
            <a:avLst/>
          </a:prstGeom>
          <a:ln>
            <a:solidFill>
              <a:srgbClr val="000000"/>
            </a:solidFill>
          </a:ln>
        </p:spPr>
      </p:pic>
      <p:sp>
        <p:nvSpPr>
          <p:cNvPr id="9" name="CasellaDiTesto 8"/>
          <p:cNvSpPr txBox="1"/>
          <p:nvPr/>
        </p:nvSpPr>
        <p:spPr>
          <a:xfrm>
            <a:off x="5444250" y="1993531"/>
            <a:ext cx="2648932" cy="461665"/>
          </a:xfrm>
          <a:prstGeom prst="rect">
            <a:avLst/>
          </a:prstGeom>
          <a:noFill/>
        </p:spPr>
        <p:txBody>
          <a:bodyPr wrap="square" rtlCol="0">
            <a:spAutoFit/>
          </a:bodyPr>
          <a:lstStyle/>
          <a:p>
            <a:r>
              <a:rPr lang="it-IT" sz="2400" dirty="0" err="1"/>
              <a:t>Scientific</a:t>
            </a:r>
            <a:r>
              <a:rPr lang="it-IT" sz="2400" dirty="0"/>
              <a:t> </a:t>
            </a:r>
            <a:r>
              <a:rPr lang="it-IT" sz="2400" dirty="0" err="1"/>
              <a:t>Curators</a:t>
            </a:r>
            <a:endParaRPr lang="it-IT" sz="2400" dirty="0"/>
          </a:p>
        </p:txBody>
      </p:sp>
      <p:pic>
        <p:nvPicPr>
          <p:cNvPr id="11" name="Immagine 10" descr="frankestai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917" y="2624818"/>
            <a:ext cx="2533837" cy="1270915"/>
          </a:xfrm>
          <a:prstGeom prst="rect">
            <a:avLst/>
          </a:prstGeom>
        </p:spPr>
      </p:pic>
      <p:sp>
        <p:nvSpPr>
          <p:cNvPr id="22" name="CasellaDiTesto 21"/>
          <p:cNvSpPr txBox="1"/>
          <p:nvPr/>
        </p:nvSpPr>
        <p:spPr>
          <a:xfrm>
            <a:off x="1583392" y="2039413"/>
            <a:ext cx="2446439" cy="461665"/>
          </a:xfrm>
          <a:prstGeom prst="rect">
            <a:avLst/>
          </a:prstGeom>
          <a:noFill/>
        </p:spPr>
        <p:txBody>
          <a:bodyPr wrap="none" rtlCol="0">
            <a:spAutoFit/>
          </a:bodyPr>
          <a:lstStyle/>
          <a:p>
            <a:r>
              <a:rPr lang="it-IT" sz="2400" dirty="0" err="1"/>
              <a:t>Wet</a:t>
            </a:r>
            <a:r>
              <a:rPr lang="it-IT" sz="2400" dirty="0"/>
              <a:t> Lab </a:t>
            </a:r>
            <a:r>
              <a:rPr lang="it-IT" sz="2400" dirty="0" err="1"/>
              <a:t>Scientists</a:t>
            </a:r>
            <a:endParaRPr lang="it-IT" sz="2400" dirty="0"/>
          </a:p>
        </p:txBody>
      </p:sp>
      <p:pic>
        <p:nvPicPr>
          <p:cNvPr id="23" name="Immagine 22" descr="eurome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2559" y="2321208"/>
            <a:ext cx="1022886" cy="730633"/>
          </a:xfrm>
          <a:prstGeom prst="rect">
            <a:avLst/>
          </a:prstGeom>
          <a:ln>
            <a:solidFill>
              <a:srgbClr val="000000"/>
            </a:solidFill>
          </a:ln>
        </p:spPr>
      </p:pic>
      <p:pic>
        <p:nvPicPr>
          <p:cNvPr id="25" name="Immagine 24" descr="ncbi_logo_w500x24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1000" y="3212220"/>
            <a:ext cx="1335306" cy="659641"/>
          </a:xfrm>
          <a:prstGeom prst="rect">
            <a:avLst/>
          </a:prstGeom>
          <a:ln>
            <a:solidFill>
              <a:srgbClr val="000000"/>
            </a:solidFill>
          </a:ln>
        </p:spPr>
      </p:pic>
      <p:pic>
        <p:nvPicPr>
          <p:cNvPr id="31" name="Immagine 30" descr="uniptot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7855" y="3134258"/>
            <a:ext cx="1318559" cy="791135"/>
          </a:xfrm>
          <a:prstGeom prst="rect">
            <a:avLst/>
          </a:prstGeom>
          <a:ln>
            <a:solidFill>
              <a:srgbClr val="000000"/>
            </a:solidFill>
          </a:ln>
        </p:spPr>
      </p:pic>
      <p:sp>
        <p:nvSpPr>
          <p:cNvPr id="63" name="AutoShape 10"/>
          <p:cNvSpPr>
            <a:spLocks noChangeArrowheads="1"/>
          </p:cNvSpPr>
          <p:nvPr/>
        </p:nvSpPr>
        <p:spPr bwMode="auto">
          <a:xfrm rot="9433123">
            <a:off x="3406166" y="3979158"/>
            <a:ext cx="453073" cy="1073075"/>
          </a:xfrm>
          <a:prstGeom prst="downArrow">
            <a:avLst>
              <a:gd name="adj1" fmla="val 50000"/>
              <a:gd name="adj2" fmla="val 41728"/>
            </a:avLst>
          </a:prstGeom>
          <a:solidFill>
            <a:srgbClr val="D99694"/>
          </a:solidFill>
          <a:ln w="12700" cmpd="sng">
            <a:solidFill>
              <a:srgbClr val="36290F"/>
            </a:solidFill>
            <a:miter lim="800000"/>
            <a:headEnd/>
            <a:tailEnd/>
          </a:ln>
        </p:spPr>
        <p:txBody>
          <a:bodyPr wrap="none" anchor="ctr"/>
          <a:lstStyle/>
          <a:p>
            <a:pPr algn="l"/>
            <a:endParaRPr lang="it-IT"/>
          </a:p>
        </p:txBody>
      </p:sp>
      <p:sp>
        <p:nvSpPr>
          <p:cNvPr id="64" name="AutoShape 10"/>
          <p:cNvSpPr>
            <a:spLocks noChangeArrowheads="1"/>
          </p:cNvSpPr>
          <p:nvPr/>
        </p:nvSpPr>
        <p:spPr bwMode="auto">
          <a:xfrm rot="1273950">
            <a:off x="5357262" y="4115142"/>
            <a:ext cx="453073" cy="1073075"/>
          </a:xfrm>
          <a:prstGeom prst="downArrow">
            <a:avLst>
              <a:gd name="adj1" fmla="val 50000"/>
              <a:gd name="adj2" fmla="val 41728"/>
            </a:avLst>
          </a:prstGeom>
          <a:solidFill>
            <a:srgbClr val="D99694"/>
          </a:solidFill>
          <a:ln w="12700" cmpd="sng">
            <a:solidFill>
              <a:srgbClr val="36290F"/>
            </a:solidFill>
            <a:miter lim="800000"/>
            <a:headEnd/>
            <a:tailEnd/>
          </a:ln>
        </p:spPr>
        <p:txBody>
          <a:bodyPr wrap="none" anchor="ctr"/>
          <a:lstStyle/>
          <a:p>
            <a:pPr algn="l"/>
            <a:endParaRPr lang="it-IT"/>
          </a:p>
        </p:txBody>
      </p:sp>
      <p:sp>
        <p:nvSpPr>
          <p:cNvPr id="15" name="TextBox 14">
            <a:extLst>
              <a:ext uri="{FF2B5EF4-FFF2-40B4-BE49-F238E27FC236}">
                <a16:creationId xmlns:a16="http://schemas.microsoft.com/office/drawing/2014/main" id="{4CC01189-A3A9-B546-97D9-97DE1C4B16C1}"/>
              </a:ext>
            </a:extLst>
          </p:cNvPr>
          <p:cNvSpPr txBox="1"/>
          <p:nvPr/>
        </p:nvSpPr>
        <p:spPr>
          <a:xfrm>
            <a:off x="971550" y="957238"/>
            <a:ext cx="10610850" cy="830997"/>
          </a:xfrm>
          <a:prstGeom prst="rect">
            <a:avLst/>
          </a:prstGeom>
          <a:solidFill>
            <a:schemeClr val="accent2">
              <a:lumMod val="75000"/>
            </a:schemeClr>
          </a:solidFill>
        </p:spPr>
        <p:txBody>
          <a:bodyPr wrap="square" rtlCol="0">
            <a:spAutoFit/>
          </a:bodyPr>
          <a:lstStyle/>
          <a:p>
            <a:r>
              <a:rPr lang="it-IT" sz="2400">
                <a:solidFill>
                  <a:schemeClr val="bg1"/>
                </a:solidFill>
              </a:rPr>
              <a:t>An enormous effort is required to store PPI data in a way that is both accssible and intellegible to the user</a:t>
            </a:r>
          </a:p>
        </p:txBody>
      </p:sp>
    </p:spTree>
    <p:extLst>
      <p:ext uri="{BB962C8B-B14F-4D97-AF65-F5344CB8AC3E}">
        <p14:creationId xmlns:p14="http://schemas.microsoft.com/office/powerpoint/2010/main" val="244698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461191" y="2304027"/>
            <a:ext cx="11277600" cy="1569660"/>
          </a:xfrm>
          <a:prstGeom prst="rect">
            <a:avLst/>
          </a:prstGeom>
        </p:spPr>
        <p:txBody>
          <a:bodyPr wrap="square">
            <a:spAutoFit/>
          </a:bodyPr>
          <a:lstStyle/>
          <a:p>
            <a:r>
              <a:rPr lang="en-GB" sz="3200" b="1" dirty="0"/>
              <a:t>Molecular interaction databases </a:t>
            </a:r>
            <a:r>
              <a:rPr lang="en-GB" sz="3200" dirty="0"/>
              <a:t>have been established to </a:t>
            </a:r>
            <a:r>
              <a:rPr lang="en-GB" sz="3200" b="1" dirty="0">
                <a:solidFill>
                  <a:srgbClr val="FF0000"/>
                </a:solidFill>
              </a:rPr>
              <a:t>collect</a:t>
            </a:r>
            <a:r>
              <a:rPr lang="en-GB" sz="3200" dirty="0"/>
              <a:t>, </a:t>
            </a:r>
            <a:r>
              <a:rPr lang="en-GB" sz="3200" b="1" dirty="0">
                <a:solidFill>
                  <a:srgbClr val="FF0000"/>
                </a:solidFill>
              </a:rPr>
              <a:t>archive</a:t>
            </a:r>
            <a:r>
              <a:rPr lang="en-GB" sz="3200" dirty="0">
                <a:solidFill>
                  <a:srgbClr val="FF0000"/>
                </a:solidFill>
              </a:rPr>
              <a:t> </a:t>
            </a:r>
            <a:r>
              <a:rPr lang="en-GB" sz="3200" dirty="0"/>
              <a:t>and </a:t>
            </a:r>
            <a:r>
              <a:rPr lang="en-GB" sz="3200" b="1" dirty="0">
                <a:solidFill>
                  <a:srgbClr val="FF0000"/>
                </a:solidFill>
              </a:rPr>
              <a:t>disseminate</a:t>
            </a:r>
            <a:r>
              <a:rPr lang="en-GB" sz="3200" dirty="0">
                <a:solidFill>
                  <a:srgbClr val="FF0000"/>
                </a:solidFill>
              </a:rPr>
              <a:t> </a:t>
            </a:r>
            <a:r>
              <a:rPr lang="en-GB" sz="3200" dirty="0"/>
              <a:t>molecular interaction data  in a </a:t>
            </a:r>
            <a:r>
              <a:rPr lang="en-GB" sz="3200" b="1" dirty="0"/>
              <a:t>structured format</a:t>
            </a:r>
            <a:r>
              <a:rPr lang="en-GB" sz="3200" dirty="0"/>
              <a:t> to perform searches and bioinformatics analyses</a:t>
            </a:r>
          </a:p>
        </p:txBody>
      </p:sp>
      <p:sp>
        <p:nvSpPr>
          <p:cNvPr id="4" name="CasellaDiTesto 3"/>
          <p:cNvSpPr txBox="1"/>
          <p:nvPr/>
        </p:nvSpPr>
        <p:spPr>
          <a:xfrm>
            <a:off x="2204534" y="542854"/>
            <a:ext cx="7790915" cy="769441"/>
          </a:xfrm>
          <a:prstGeom prst="rect">
            <a:avLst/>
          </a:prstGeom>
          <a:noFill/>
        </p:spPr>
        <p:txBody>
          <a:bodyPr wrap="none" rtlCol="0">
            <a:spAutoFit/>
          </a:bodyPr>
          <a:lstStyle/>
          <a:p>
            <a:r>
              <a:rPr lang="it-IT" sz="4400" b="1" dirty="0">
                <a:solidFill>
                  <a:schemeClr val="accent2">
                    <a:lumMod val="75000"/>
                  </a:schemeClr>
                </a:solidFill>
              </a:rPr>
              <a:t>Molecular </a:t>
            </a:r>
            <a:r>
              <a:rPr lang="it-IT" sz="4400" b="1" dirty="0" err="1">
                <a:solidFill>
                  <a:schemeClr val="accent2">
                    <a:lumMod val="75000"/>
                  </a:schemeClr>
                </a:solidFill>
              </a:rPr>
              <a:t>Interaction</a:t>
            </a:r>
            <a:r>
              <a:rPr lang="it-IT" sz="4400" b="1" dirty="0">
                <a:solidFill>
                  <a:schemeClr val="accent2">
                    <a:lumMod val="75000"/>
                  </a:schemeClr>
                </a:solidFill>
              </a:rPr>
              <a:t> Databases</a:t>
            </a:r>
          </a:p>
        </p:txBody>
      </p:sp>
    </p:spTree>
    <p:extLst>
      <p:ext uri="{BB962C8B-B14F-4D97-AF65-F5344CB8AC3E}">
        <p14:creationId xmlns:p14="http://schemas.microsoft.com/office/powerpoint/2010/main" val="2147869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E77A-6B28-C645-86EC-66A416B31301}"/>
              </a:ext>
            </a:extLst>
          </p:cNvPr>
          <p:cNvSpPr>
            <a:spLocks noGrp="1"/>
          </p:cNvSpPr>
          <p:nvPr>
            <p:ph type="title"/>
          </p:nvPr>
        </p:nvSpPr>
        <p:spPr/>
        <p:txBody>
          <a:bodyPr/>
          <a:lstStyle/>
          <a:p>
            <a:pPr algn="ctr"/>
            <a:r>
              <a:rPr lang="it-IT">
                <a:latin typeface="+mn-lt"/>
              </a:rPr>
              <a:t>FAIR data</a:t>
            </a:r>
          </a:p>
        </p:txBody>
      </p:sp>
      <p:sp>
        <p:nvSpPr>
          <p:cNvPr id="3" name="Content Placeholder 2">
            <a:extLst>
              <a:ext uri="{FF2B5EF4-FFF2-40B4-BE49-F238E27FC236}">
                <a16:creationId xmlns:a16="http://schemas.microsoft.com/office/drawing/2014/main" id="{DE7C7905-1A78-E44F-86A1-C266C3E76325}"/>
              </a:ext>
            </a:extLst>
          </p:cNvPr>
          <p:cNvSpPr>
            <a:spLocks noGrp="1"/>
          </p:cNvSpPr>
          <p:nvPr>
            <p:ph idx="1"/>
          </p:nvPr>
        </p:nvSpPr>
        <p:spPr>
          <a:xfrm>
            <a:off x="838200" y="1825625"/>
            <a:ext cx="10515600" cy="2193925"/>
          </a:xfrm>
        </p:spPr>
        <p:txBody>
          <a:bodyPr>
            <a:noAutofit/>
          </a:bodyPr>
          <a:lstStyle/>
          <a:p>
            <a:r>
              <a:rPr lang="it-IT" sz="3200" b="1">
                <a:solidFill>
                  <a:srgbClr val="FF0000"/>
                </a:solidFill>
              </a:rPr>
              <a:t>F</a:t>
            </a:r>
            <a:r>
              <a:rPr lang="it-IT" sz="3200"/>
              <a:t>indable</a:t>
            </a:r>
          </a:p>
          <a:p>
            <a:r>
              <a:rPr lang="it-IT" sz="3200" b="1">
                <a:solidFill>
                  <a:srgbClr val="FF0000"/>
                </a:solidFill>
              </a:rPr>
              <a:t>A</a:t>
            </a:r>
            <a:r>
              <a:rPr lang="it-IT" sz="3200"/>
              <a:t>ccessible</a:t>
            </a:r>
          </a:p>
          <a:p>
            <a:r>
              <a:rPr lang="it-IT" sz="3200" b="1">
                <a:solidFill>
                  <a:srgbClr val="FF0000"/>
                </a:solidFill>
              </a:rPr>
              <a:t>I</a:t>
            </a:r>
            <a:r>
              <a:rPr lang="it-IT" sz="3200"/>
              <a:t>nteroperable</a:t>
            </a:r>
          </a:p>
          <a:p>
            <a:r>
              <a:rPr lang="it-IT" sz="3200" b="1">
                <a:solidFill>
                  <a:srgbClr val="FF0000"/>
                </a:solidFill>
              </a:rPr>
              <a:t>R</a:t>
            </a:r>
            <a:r>
              <a:rPr lang="it-IT" sz="3200"/>
              <a:t>eusable</a:t>
            </a:r>
          </a:p>
        </p:txBody>
      </p:sp>
      <p:sp>
        <p:nvSpPr>
          <p:cNvPr id="4" name="TextBox 3">
            <a:extLst>
              <a:ext uri="{FF2B5EF4-FFF2-40B4-BE49-F238E27FC236}">
                <a16:creationId xmlns:a16="http://schemas.microsoft.com/office/drawing/2014/main" id="{D6E1C6CF-530F-7749-83DE-3BCD159D18F6}"/>
              </a:ext>
            </a:extLst>
          </p:cNvPr>
          <p:cNvSpPr txBox="1"/>
          <p:nvPr/>
        </p:nvSpPr>
        <p:spPr>
          <a:xfrm>
            <a:off x="1162050" y="4838700"/>
            <a:ext cx="9467848" cy="584775"/>
          </a:xfrm>
          <a:prstGeom prst="rect">
            <a:avLst/>
          </a:prstGeom>
          <a:noFill/>
        </p:spPr>
        <p:txBody>
          <a:bodyPr wrap="none" rtlCol="0">
            <a:spAutoFit/>
          </a:bodyPr>
          <a:lstStyle/>
          <a:p>
            <a:r>
              <a:rPr lang="it-IT" sz="3200"/>
              <a:t>FAIR principles:  https://www.go-fair.org/fair-principles/</a:t>
            </a:r>
          </a:p>
        </p:txBody>
      </p:sp>
    </p:spTree>
    <p:extLst>
      <p:ext uri="{BB962C8B-B14F-4D97-AF65-F5344CB8AC3E}">
        <p14:creationId xmlns:p14="http://schemas.microsoft.com/office/powerpoint/2010/main" val="3125932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533400" y="946559"/>
            <a:ext cx="11144250" cy="4893647"/>
          </a:xfrm>
          <a:prstGeom prst="rect">
            <a:avLst/>
          </a:prstGeom>
        </p:spPr>
        <p:txBody>
          <a:bodyPr wrap="square">
            <a:spAutoFit/>
          </a:bodyPr>
          <a:lstStyle/>
          <a:p>
            <a:r>
              <a:rPr lang="en-GB" sz="2400" dirty="0"/>
              <a:t>Molecular interaction databases can be classified into three main types, according to their data-acquisition policies:</a:t>
            </a:r>
          </a:p>
          <a:p>
            <a:endParaRPr lang="en-GB" sz="2400" dirty="0"/>
          </a:p>
          <a:p>
            <a:r>
              <a:rPr lang="en-GB" sz="2400" b="1" dirty="0"/>
              <a:t>Primary databases: </a:t>
            </a:r>
            <a:r>
              <a:rPr lang="en-US" sz="2400" dirty="0"/>
              <a:t>experimentally determined protein interactions coming from either small- or large-scale published studies that have been manually curated. </a:t>
            </a:r>
            <a:r>
              <a:rPr lang="en-US" sz="2400" u="sng" dirty="0"/>
              <a:t>Examples</a:t>
            </a:r>
            <a:r>
              <a:rPr lang="en-US" sz="2400" dirty="0"/>
              <a:t>: </a:t>
            </a:r>
            <a:r>
              <a:rPr lang="en-US" sz="2400" b="1" dirty="0">
                <a:solidFill>
                  <a:srgbClr val="FF0000"/>
                </a:solidFill>
              </a:rPr>
              <a:t>IntAct</a:t>
            </a:r>
            <a:r>
              <a:rPr lang="en-US" sz="2400" dirty="0"/>
              <a:t>, </a:t>
            </a:r>
            <a:r>
              <a:rPr lang="en-US" sz="2400" b="1" dirty="0">
                <a:solidFill>
                  <a:schemeClr val="accent6">
                    <a:lumMod val="75000"/>
                  </a:schemeClr>
                </a:solidFill>
              </a:rPr>
              <a:t>MINT</a:t>
            </a:r>
            <a:r>
              <a:rPr lang="en-US" sz="2400" dirty="0"/>
              <a:t>, BioGRID, MatrixDB</a:t>
            </a:r>
          </a:p>
          <a:p>
            <a:endParaRPr lang="en-GB" sz="2400" dirty="0"/>
          </a:p>
          <a:p>
            <a:r>
              <a:rPr lang="it-IT" sz="2400" b="1" dirty="0"/>
              <a:t>Secondary or M</a:t>
            </a:r>
            <a:r>
              <a:rPr lang="en-GB" sz="2400" b="1" dirty="0"/>
              <a:t>eta databases: </a:t>
            </a:r>
            <a:r>
              <a:rPr lang="en-US" sz="2400" dirty="0"/>
              <a:t>experimentally determined PPIs obtained by consistent integration of several primary databases. </a:t>
            </a:r>
            <a:r>
              <a:rPr lang="en-US" sz="2400" u="sng" dirty="0"/>
              <a:t>Examples</a:t>
            </a:r>
            <a:r>
              <a:rPr lang="en-US" sz="2400" dirty="0"/>
              <a:t>: APID, PINA</a:t>
            </a:r>
            <a:endParaRPr lang="en-GB" sz="2400" b="1" dirty="0"/>
          </a:p>
          <a:p>
            <a:endParaRPr lang="en-GB" sz="2400" b="1" dirty="0"/>
          </a:p>
          <a:p>
            <a:r>
              <a:rPr lang="en-GB" sz="2400" b="1" dirty="0"/>
              <a:t>Prediction databases: </a:t>
            </a:r>
            <a:r>
              <a:rPr lang="en-GB" sz="2400" dirty="0"/>
              <a:t>combine experimentally inferred data taken from primary databases with computational predictions or molecular interactions. </a:t>
            </a:r>
            <a:r>
              <a:rPr lang="en-US" sz="2400" u="sng" dirty="0"/>
              <a:t>Examples</a:t>
            </a:r>
            <a:r>
              <a:rPr lang="en-US" sz="2400" dirty="0"/>
              <a:t>: </a:t>
            </a:r>
            <a:r>
              <a:rPr lang="en-US" sz="2400" b="1" dirty="0">
                <a:solidFill>
                  <a:srgbClr val="FF0000"/>
                </a:solidFill>
              </a:rPr>
              <a:t>STRING</a:t>
            </a:r>
            <a:r>
              <a:rPr lang="en-US" sz="2400" dirty="0"/>
              <a:t>, UniHI</a:t>
            </a:r>
            <a:endParaRPr lang="en-GB" sz="2400" b="1" dirty="0"/>
          </a:p>
        </p:txBody>
      </p:sp>
      <p:sp>
        <p:nvSpPr>
          <p:cNvPr id="4" name="CasellaDiTesto 3"/>
          <p:cNvSpPr txBox="1"/>
          <p:nvPr/>
        </p:nvSpPr>
        <p:spPr>
          <a:xfrm>
            <a:off x="3290641" y="161854"/>
            <a:ext cx="5715026" cy="584776"/>
          </a:xfrm>
          <a:prstGeom prst="rect">
            <a:avLst/>
          </a:prstGeom>
          <a:noFill/>
        </p:spPr>
        <p:txBody>
          <a:bodyPr wrap="none" rtlCol="0">
            <a:spAutoFit/>
          </a:bodyPr>
          <a:lstStyle/>
          <a:p>
            <a:r>
              <a:rPr lang="it-IT" sz="3200" b="1" dirty="0">
                <a:solidFill>
                  <a:schemeClr val="accent2">
                    <a:lumMod val="75000"/>
                  </a:schemeClr>
                </a:solidFill>
              </a:rPr>
              <a:t>Molecular </a:t>
            </a:r>
            <a:r>
              <a:rPr lang="it-IT" sz="3200" b="1" dirty="0" err="1">
                <a:solidFill>
                  <a:schemeClr val="accent2">
                    <a:lumMod val="75000"/>
                  </a:schemeClr>
                </a:solidFill>
              </a:rPr>
              <a:t>Interaction</a:t>
            </a:r>
            <a:r>
              <a:rPr lang="it-IT" sz="3200" b="1" dirty="0">
                <a:solidFill>
                  <a:schemeClr val="accent2">
                    <a:lumMod val="75000"/>
                  </a:schemeClr>
                </a:solidFill>
              </a:rPr>
              <a:t> Databases</a:t>
            </a:r>
          </a:p>
        </p:txBody>
      </p:sp>
      <p:sp>
        <p:nvSpPr>
          <p:cNvPr id="2" name="TextBox 1"/>
          <p:cNvSpPr txBox="1"/>
          <p:nvPr/>
        </p:nvSpPr>
        <p:spPr>
          <a:xfrm>
            <a:off x="3673500" y="5702693"/>
            <a:ext cx="4012186" cy="461665"/>
          </a:xfrm>
          <a:prstGeom prst="rect">
            <a:avLst/>
          </a:prstGeom>
          <a:noFill/>
        </p:spPr>
        <p:txBody>
          <a:bodyPr wrap="none" rtlCol="0">
            <a:spAutoFit/>
          </a:bodyPr>
          <a:lstStyle/>
          <a:p>
            <a:r>
              <a:rPr lang="en-US" sz="2400" dirty="0"/>
              <a:t>See </a:t>
            </a:r>
            <a:r>
              <a:rPr lang="en-US" sz="2400" u="sng" dirty="0">
                <a:hlinkClick r:id="rId2"/>
              </a:rPr>
              <a:t>http://www.pathguide.org</a:t>
            </a:r>
            <a:endParaRPr lang="en-US" sz="2400" dirty="0"/>
          </a:p>
        </p:txBody>
      </p:sp>
    </p:spTree>
    <p:extLst>
      <p:ext uri="{BB962C8B-B14F-4D97-AF65-F5344CB8AC3E}">
        <p14:creationId xmlns:p14="http://schemas.microsoft.com/office/powerpoint/2010/main" val="124024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1918642" y="1196297"/>
            <a:ext cx="5787726" cy="4664546"/>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3397036" y="396334"/>
            <a:ext cx="5063706" cy="461665"/>
          </a:xfrm>
          <a:prstGeom prst="rect">
            <a:avLst/>
          </a:prstGeom>
          <a:noFill/>
        </p:spPr>
        <p:txBody>
          <a:bodyPr wrap="none" rtlCol="0">
            <a:spAutoFit/>
          </a:bodyPr>
          <a:lstStyle/>
          <a:p>
            <a:r>
              <a:rPr lang="it-IT" sz="2400" b="1" dirty="0">
                <a:solidFill>
                  <a:srgbClr val="953735"/>
                </a:solidFill>
              </a:rPr>
              <a:t>Main Molecular Interaction Databases</a:t>
            </a:r>
          </a:p>
        </p:txBody>
      </p:sp>
      <p:sp>
        <p:nvSpPr>
          <p:cNvPr id="6" name="Rettangolo 5"/>
          <p:cNvSpPr/>
          <p:nvPr/>
        </p:nvSpPr>
        <p:spPr>
          <a:xfrm>
            <a:off x="1879834" y="6304822"/>
            <a:ext cx="7684495" cy="400110"/>
          </a:xfrm>
          <a:prstGeom prst="rect">
            <a:avLst/>
          </a:prstGeom>
        </p:spPr>
        <p:txBody>
          <a:bodyPr wrap="square">
            <a:spAutoFit/>
          </a:bodyPr>
          <a:lstStyle/>
          <a:p>
            <a:r>
              <a:rPr lang="en-GB" sz="1000" b="1" dirty="0" err="1"/>
              <a:t>Luana</a:t>
            </a:r>
            <a:r>
              <a:rPr lang="en-GB" sz="1000" b="1" dirty="0"/>
              <a:t> Licata and Sandra Orchard</a:t>
            </a:r>
            <a:r>
              <a:rPr lang="it-IT" sz="1000" dirty="0"/>
              <a:t>, </a:t>
            </a:r>
            <a:r>
              <a:rPr lang="en-GB" sz="1000" b="1" dirty="0"/>
              <a:t>The </a:t>
            </a:r>
            <a:r>
              <a:rPr lang="en-GB" sz="1000" b="1" dirty="0" err="1"/>
              <a:t>MIntAct</a:t>
            </a:r>
            <a:r>
              <a:rPr lang="en-GB" sz="1000" b="1" dirty="0"/>
              <a:t> Project and Molecular Interaction Databases,</a:t>
            </a:r>
          </a:p>
          <a:p>
            <a:r>
              <a:rPr lang="en-GB" sz="1000" b="1" dirty="0"/>
              <a:t>Methods in Molecular Biology Chapter, Springer,  in press.</a:t>
            </a:r>
            <a:endParaRPr lang="it-IT" sz="1000" dirty="0"/>
          </a:p>
        </p:txBody>
      </p:sp>
      <p:graphicFrame>
        <p:nvGraphicFramePr>
          <p:cNvPr id="7" name="Oggetto 6"/>
          <p:cNvGraphicFramePr>
            <a:graphicFrameLocks noChangeAspect="1"/>
          </p:cNvGraphicFramePr>
          <p:nvPr>
            <p:extLst/>
          </p:nvPr>
        </p:nvGraphicFramePr>
        <p:xfrm>
          <a:off x="1918643" y="1237422"/>
          <a:ext cx="6432935" cy="7138409"/>
        </p:xfrm>
        <a:graphic>
          <a:graphicData uri="http://schemas.openxmlformats.org/presentationml/2006/ole">
            <mc:AlternateContent xmlns:mc="http://schemas.openxmlformats.org/markup-compatibility/2006">
              <mc:Choice xmlns:v="urn:schemas-microsoft-com:vml" Requires="v">
                <p:oleObj spid="_x0000_s1025" name="Documento" r:id="rId3" imgW="6477000" imgH="7188200" progId="Word.Document.12">
                  <p:link updateAutomatic="1"/>
                </p:oleObj>
              </mc:Choice>
              <mc:Fallback>
                <p:oleObj name="Documento" r:id="rId3" imgW="6477000" imgH="7188200" progId="Word.Document.12">
                  <p:link updateAutomatic="1"/>
                  <p:pic>
                    <p:nvPicPr>
                      <p:cNvPr id="7" name="Oggetto 6"/>
                      <p:cNvPicPr/>
                      <p:nvPr/>
                    </p:nvPicPr>
                    <p:blipFill>
                      <a:blip r:embed="rId4"/>
                      <a:stretch>
                        <a:fillRect/>
                      </a:stretch>
                    </p:blipFill>
                    <p:spPr>
                      <a:xfrm>
                        <a:off x="1918643" y="1237422"/>
                        <a:ext cx="6432935" cy="7138409"/>
                      </a:xfrm>
                      <a:prstGeom prst="rect">
                        <a:avLst/>
                      </a:prstGeom>
                    </p:spPr>
                  </p:pic>
                </p:oleObj>
              </mc:Fallback>
            </mc:AlternateContent>
          </a:graphicData>
        </a:graphic>
      </p:graphicFrame>
      <p:sp>
        <p:nvSpPr>
          <p:cNvPr id="2" name="Rettangolo 1"/>
          <p:cNvSpPr/>
          <p:nvPr/>
        </p:nvSpPr>
        <p:spPr>
          <a:xfrm>
            <a:off x="7852898" y="1491101"/>
            <a:ext cx="2782161" cy="1477328"/>
          </a:xfrm>
          <a:prstGeom prst="rect">
            <a:avLst/>
          </a:prstGeom>
        </p:spPr>
        <p:txBody>
          <a:bodyPr wrap="square">
            <a:spAutoFit/>
          </a:bodyPr>
          <a:lstStyle/>
          <a:p>
            <a:r>
              <a:rPr lang="en-GB" dirty="0"/>
              <a:t>A more complete list of molecular </a:t>
            </a:r>
          </a:p>
          <a:p>
            <a:r>
              <a:rPr lang="en-GB" dirty="0"/>
              <a:t>interaction databases is </a:t>
            </a:r>
          </a:p>
          <a:p>
            <a:r>
              <a:rPr lang="en-GB" dirty="0"/>
              <a:t>available at: </a:t>
            </a:r>
          </a:p>
          <a:p>
            <a:r>
              <a:rPr lang="en-GB" u="sng" dirty="0">
                <a:hlinkClick r:id="rId5"/>
              </a:rPr>
              <a:t>http://www.pathguide.org</a:t>
            </a:r>
            <a:endParaRPr lang="it-IT" dirty="0"/>
          </a:p>
        </p:txBody>
      </p:sp>
    </p:spTree>
    <p:extLst>
      <p:ext uri="{BB962C8B-B14F-4D97-AF65-F5344CB8AC3E}">
        <p14:creationId xmlns:p14="http://schemas.microsoft.com/office/powerpoint/2010/main" val="140759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uff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0"/>
            <a:ext cx="7854462" cy="6858000"/>
          </a:xfrm>
          <a:prstGeom prst="rect">
            <a:avLst/>
          </a:prstGeom>
        </p:spPr>
      </p:pic>
      <p:sp>
        <p:nvSpPr>
          <p:cNvPr id="5" name="TextBox 4"/>
          <p:cNvSpPr txBox="1"/>
          <p:nvPr/>
        </p:nvSpPr>
        <p:spPr>
          <a:xfrm>
            <a:off x="7920395" y="6463207"/>
            <a:ext cx="2837886" cy="369332"/>
          </a:xfrm>
          <a:prstGeom prst="rect">
            <a:avLst/>
          </a:prstGeom>
          <a:noFill/>
        </p:spPr>
        <p:txBody>
          <a:bodyPr wrap="none" rtlCol="0">
            <a:spAutoFit/>
          </a:bodyPr>
          <a:lstStyle/>
          <a:p>
            <a:r>
              <a:rPr lang="en-US" dirty="0" err="1"/>
              <a:t>Sable&amp;Jois</a:t>
            </a:r>
            <a:r>
              <a:rPr lang="en-US" dirty="0"/>
              <a:t>, Molecules, 2015</a:t>
            </a:r>
          </a:p>
        </p:txBody>
      </p:sp>
    </p:spTree>
    <p:extLst>
      <p:ext uri="{BB962C8B-B14F-4D97-AF65-F5344CB8AC3E}">
        <p14:creationId xmlns:p14="http://schemas.microsoft.com/office/powerpoint/2010/main" val="53759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3">
            <a:extLst>
              <a:ext uri="{FF2B5EF4-FFF2-40B4-BE49-F238E27FC236}">
                <a16:creationId xmlns:a16="http://schemas.microsoft.com/office/drawing/2014/main" id="{38A1A9B7-7E35-0548-B636-4356C0BB5ACA}"/>
              </a:ext>
            </a:extLst>
          </p:cNvPr>
          <p:cNvSpPr/>
          <p:nvPr/>
        </p:nvSpPr>
        <p:spPr>
          <a:xfrm>
            <a:off x="196037" y="3063240"/>
            <a:ext cx="11734800" cy="3416320"/>
          </a:xfrm>
          <a:prstGeom prst="rect">
            <a:avLst/>
          </a:prstGeom>
        </p:spPr>
        <p:txBody>
          <a:bodyPr wrap="square">
            <a:spAutoFit/>
          </a:bodyPr>
          <a:lstStyle/>
          <a:p>
            <a:pPr marL="285750" indent="-285750">
              <a:buFont typeface="Arial"/>
              <a:buChar char="•"/>
            </a:pPr>
            <a:r>
              <a:rPr lang="en-GB" sz="2400" dirty="0">
                <a:cs typeface="Arial"/>
              </a:rPr>
              <a:t>An international collaboration between a group of major public interaction data providers who have agreed to share </a:t>
            </a:r>
            <a:r>
              <a:rPr lang="en-GB" sz="2400" dirty="0" err="1">
                <a:cs typeface="Arial"/>
              </a:rPr>
              <a:t>curation</a:t>
            </a:r>
            <a:r>
              <a:rPr lang="en-GB" sz="2400" dirty="0">
                <a:cs typeface="Arial"/>
              </a:rPr>
              <a:t> effort</a:t>
            </a:r>
            <a:r>
              <a:rPr lang="en-GB" sz="2400" dirty="0">
                <a:ea typeface="Geneva" charset="0"/>
                <a:cs typeface="Arial"/>
              </a:rPr>
              <a:t> (</a:t>
            </a:r>
            <a:r>
              <a:rPr lang="en-GB" sz="2400" dirty="0">
                <a:ea typeface="Geneva" charset="0"/>
                <a:cs typeface="Arial"/>
                <a:hlinkClick r:id="rId3"/>
              </a:rPr>
              <a:t>www.imexconsortium.org</a:t>
            </a:r>
            <a:r>
              <a:rPr lang="en-GB" sz="2400" dirty="0">
                <a:ea typeface="Geneva" charset="0"/>
                <a:cs typeface="Arial"/>
              </a:rPr>
              <a:t>)</a:t>
            </a:r>
          </a:p>
          <a:p>
            <a:pPr marL="285750" indent="-285750">
              <a:buFont typeface="Arial"/>
              <a:buChar char="•"/>
            </a:pPr>
            <a:endParaRPr lang="en-GB" sz="2400" dirty="0">
              <a:ea typeface="Geneva" charset="0"/>
              <a:cs typeface="Arial"/>
            </a:endParaRPr>
          </a:p>
          <a:p>
            <a:pPr marL="285750" indent="-285750">
              <a:buFont typeface="Arial"/>
              <a:buChar char="•"/>
            </a:pPr>
            <a:r>
              <a:rPr lang="en-GB" sz="2400" dirty="0">
                <a:cs typeface="Arial"/>
              </a:rPr>
              <a:t>12 active molecular interaction databases dedicated to producing high quality, annotated data, curated to the same standards and following the same </a:t>
            </a:r>
            <a:r>
              <a:rPr lang="en-GB" sz="2400" dirty="0" err="1">
                <a:cs typeface="Arial"/>
              </a:rPr>
              <a:t>curation</a:t>
            </a:r>
            <a:r>
              <a:rPr lang="en-GB" sz="2400" dirty="0">
                <a:cs typeface="Arial"/>
              </a:rPr>
              <a:t> rules</a:t>
            </a:r>
          </a:p>
          <a:p>
            <a:endParaRPr lang="en-GB" sz="2400" dirty="0">
              <a:cs typeface="Arial"/>
            </a:endParaRPr>
          </a:p>
          <a:p>
            <a:pPr marL="285750" indent="-285750">
              <a:buFont typeface="Arial"/>
              <a:buChar char="•"/>
            </a:pPr>
            <a:r>
              <a:rPr lang="en-GB" sz="2400" dirty="0">
                <a:cs typeface="Arial"/>
              </a:rPr>
              <a:t>Data is curated once at a single centre then exchanged between partners</a:t>
            </a:r>
          </a:p>
          <a:p>
            <a:endParaRPr lang="en-GB" sz="2400" dirty="0">
              <a:cs typeface="Arial"/>
            </a:endParaRPr>
          </a:p>
          <a:p>
            <a:pPr marL="285750" indent="-285750">
              <a:buFont typeface="Arial"/>
              <a:buChar char="•"/>
            </a:pPr>
            <a:r>
              <a:rPr lang="en-GB" sz="2400" dirty="0">
                <a:cs typeface="Arial"/>
              </a:rPr>
              <a:t>Users need only go to a single site to obtain all data</a:t>
            </a:r>
          </a:p>
        </p:txBody>
      </p:sp>
      <p:pic>
        <p:nvPicPr>
          <p:cNvPr id="8" name="Picture 7">
            <a:extLst>
              <a:ext uri="{FF2B5EF4-FFF2-40B4-BE49-F238E27FC236}">
                <a16:creationId xmlns:a16="http://schemas.microsoft.com/office/drawing/2014/main" id="{3C5E4419-9ADD-C943-837A-F99B1C1D0218}"/>
              </a:ext>
            </a:extLst>
          </p:cNvPr>
          <p:cNvPicPr>
            <a:picLocks noChangeAspect="1"/>
          </p:cNvPicPr>
          <p:nvPr/>
        </p:nvPicPr>
        <p:blipFill>
          <a:blip r:embed="rId4"/>
          <a:stretch>
            <a:fillRect/>
          </a:stretch>
        </p:blipFill>
        <p:spPr>
          <a:xfrm>
            <a:off x="1936750" y="344865"/>
            <a:ext cx="7823200" cy="2438400"/>
          </a:xfrm>
          <a:prstGeom prst="rect">
            <a:avLst/>
          </a:prstGeom>
        </p:spPr>
      </p:pic>
      <p:sp>
        <p:nvSpPr>
          <p:cNvPr id="5" name="Rettangolo 4"/>
          <p:cNvSpPr/>
          <p:nvPr/>
        </p:nvSpPr>
        <p:spPr>
          <a:xfrm>
            <a:off x="1176105" y="344865"/>
            <a:ext cx="9774664" cy="584775"/>
          </a:xfrm>
          <a:prstGeom prst="rect">
            <a:avLst/>
          </a:prstGeom>
        </p:spPr>
        <p:txBody>
          <a:bodyPr wrap="none">
            <a:spAutoFit/>
          </a:bodyPr>
          <a:lstStyle/>
          <a:p>
            <a:r>
              <a:rPr lang="en-GB" sz="3200" b="1" dirty="0" err="1">
                <a:solidFill>
                  <a:schemeClr val="accent2">
                    <a:lumMod val="50000"/>
                  </a:schemeClr>
                </a:solidFill>
              </a:rPr>
              <a:t>IMEx: </a:t>
            </a:r>
            <a:r>
              <a:rPr lang="it-IT" sz="3200" b="1">
                <a:solidFill>
                  <a:schemeClr val="accent2">
                    <a:lumMod val="50000"/>
                  </a:schemeClr>
                </a:solidFill>
              </a:rPr>
              <a:t>The International Molecular Exchange Consortium</a:t>
            </a:r>
            <a:endParaRPr lang="it-IT" sz="3200" b="1" dirty="0">
              <a:solidFill>
                <a:schemeClr val="accent2">
                  <a:lumMod val="50000"/>
                </a:schemeClr>
              </a:solidFill>
            </a:endParaRPr>
          </a:p>
        </p:txBody>
      </p:sp>
    </p:spTree>
    <p:extLst>
      <p:ext uri="{BB962C8B-B14F-4D97-AF65-F5344CB8AC3E}">
        <p14:creationId xmlns:p14="http://schemas.microsoft.com/office/powerpoint/2010/main" val="2031492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4691784" y="361070"/>
            <a:ext cx="1932132" cy="584775"/>
          </a:xfrm>
          <a:prstGeom prst="rect">
            <a:avLst/>
          </a:prstGeom>
        </p:spPr>
        <p:txBody>
          <a:bodyPr wrap="none">
            <a:spAutoFit/>
          </a:bodyPr>
          <a:lstStyle/>
          <a:p>
            <a:r>
              <a:rPr lang="en-GB" sz="3200" b="1" dirty="0" err="1">
                <a:solidFill>
                  <a:schemeClr val="accent2">
                    <a:lumMod val="50000"/>
                  </a:schemeClr>
                </a:solidFill>
              </a:rPr>
              <a:t>IMEx</a:t>
            </a:r>
            <a:r>
              <a:rPr lang="en-US" sz="3200" b="1" dirty="0" err="1">
                <a:solidFill>
                  <a:schemeClr val="accent2">
                    <a:lumMod val="50000"/>
                  </a:schemeClr>
                </a:solidFill>
              </a:rPr>
              <a:t> Data</a:t>
            </a:r>
            <a:endParaRPr lang="it-IT" sz="3200" b="1" dirty="0">
              <a:solidFill>
                <a:schemeClr val="accent2">
                  <a:lumMod val="50000"/>
                </a:schemeClr>
              </a:solidFill>
            </a:endParaRPr>
          </a:p>
        </p:txBody>
      </p:sp>
      <p:pic>
        <p:nvPicPr>
          <p:cNvPr id="3" name="Picture 2">
            <a:extLst>
              <a:ext uri="{FF2B5EF4-FFF2-40B4-BE49-F238E27FC236}">
                <a16:creationId xmlns:a16="http://schemas.microsoft.com/office/drawing/2014/main" id="{EDFFB56E-0F32-3644-976A-3B584763907F}"/>
              </a:ext>
            </a:extLst>
          </p:cNvPr>
          <p:cNvPicPr>
            <a:picLocks noChangeAspect="1"/>
          </p:cNvPicPr>
          <p:nvPr/>
        </p:nvPicPr>
        <p:blipFill>
          <a:blip r:embed="rId3"/>
          <a:stretch>
            <a:fillRect/>
          </a:stretch>
        </p:blipFill>
        <p:spPr>
          <a:xfrm>
            <a:off x="0" y="4195338"/>
            <a:ext cx="12192000" cy="2315423"/>
          </a:xfrm>
          <a:prstGeom prst="rect">
            <a:avLst/>
          </a:prstGeom>
        </p:spPr>
      </p:pic>
      <p:sp>
        <p:nvSpPr>
          <p:cNvPr id="2" name="Rectangle 1">
            <a:extLst>
              <a:ext uri="{FF2B5EF4-FFF2-40B4-BE49-F238E27FC236}">
                <a16:creationId xmlns:a16="http://schemas.microsoft.com/office/drawing/2014/main" id="{434B6C03-2072-9846-B6EE-50700E718620}"/>
              </a:ext>
            </a:extLst>
          </p:cNvPr>
          <p:cNvSpPr/>
          <p:nvPr/>
        </p:nvSpPr>
        <p:spPr>
          <a:xfrm>
            <a:off x="533400" y="1299176"/>
            <a:ext cx="11258550" cy="2308324"/>
          </a:xfrm>
          <a:prstGeom prst="rect">
            <a:avLst/>
          </a:prstGeom>
        </p:spPr>
        <p:txBody>
          <a:bodyPr wrap="square">
            <a:spAutoFit/>
          </a:bodyPr>
          <a:lstStyle/>
          <a:p>
            <a:pPr>
              <a:buFont typeface="Arial" panose="020B0604020202020204" pitchFamily="34" charset="0"/>
              <a:buChar char="•"/>
            </a:pPr>
            <a:r>
              <a:rPr lang="it-IT" sz="2400" b="0" i="0" u="none" strike="noStrike">
                <a:solidFill>
                  <a:srgbClr val="222222"/>
                </a:solidFill>
                <a:effectLst/>
              </a:rPr>
              <a:t>A non-redundant set of physical molecular interaction data from a broad taxonomic range of organisms.</a:t>
            </a:r>
          </a:p>
          <a:p>
            <a:pPr>
              <a:buFont typeface="Arial" panose="020B0604020202020204" pitchFamily="34" charset="0"/>
              <a:buChar char="•"/>
            </a:pPr>
            <a:r>
              <a:rPr lang="it-IT" sz="2400" b="0" i="0" u="none" strike="noStrike">
                <a:solidFill>
                  <a:srgbClr val="222222"/>
                </a:solidFill>
                <a:effectLst/>
              </a:rPr>
              <a:t>Expertly curated from direct submissions or peer-reviewed journals to a consistent high standard.</a:t>
            </a:r>
          </a:p>
          <a:p>
            <a:pPr>
              <a:buFont typeface="Arial" panose="020B0604020202020204" pitchFamily="34" charset="0"/>
              <a:buChar char="•"/>
            </a:pPr>
            <a:r>
              <a:rPr lang="it-IT" sz="2400" b="0" i="0" u="none" strike="noStrike">
                <a:solidFill>
                  <a:srgbClr val="222222"/>
                </a:solidFill>
                <a:effectLst/>
              </a:rPr>
              <a:t>Available in standard formats </a:t>
            </a:r>
            <a:r>
              <a:rPr lang="it-IT" sz="2400" b="0" i="0" u="none" strike="noStrike">
                <a:solidFill>
                  <a:srgbClr val="666666"/>
                </a:solidFill>
                <a:effectLst/>
                <a:hlinkClick r:id="rId4"/>
              </a:rPr>
              <a:t>MITAB</a:t>
            </a:r>
            <a:r>
              <a:rPr lang="it-IT" sz="2400" b="0" i="0" u="none" strike="noStrike">
                <a:solidFill>
                  <a:srgbClr val="222222"/>
                </a:solidFill>
                <a:effectLst/>
              </a:rPr>
              <a:t> or </a:t>
            </a:r>
            <a:r>
              <a:rPr lang="it-IT" sz="2400" b="0" i="0" u="none" strike="noStrike">
                <a:solidFill>
                  <a:srgbClr val="666666"/>
                </a:solidFill>
                <a:effectLst/>
                <a:hlinkClick r:id="rId5"/>
              </a:rPr>
              <a:t>PSI-MI XML 2.5</a:t>
            </a:r>
            <a:r>
              <a:rPr lang="it-IT" sz="2400" b="0" i="0" u="none" strike="noStrike">
                <a:solidFill>
                  <a:srgbClr val="222222"/>
                </a:solidFill>
                <a:effectLst/>
              </a:rPr>
              <a:t>.</a:t>
            </a:r>
          </a:p>
          <a:p>
            <a:pPr>
              <a:buFont typeface="Arial" panose="020B0604020202020204" pitchFamily="34" charset="0"/>
              <a:buChar char="•"/>
            </a:pPr>
            <a:r>
              <a:rPr lang="it-IT" sz="2400" b="0" i="0" u="none" strike="noStrike">
                <a:solidFill>
                  <a:srgbClr val="222222"/>
                </a:solidFill>
                <a:effectLst/>
              </a:rPr>
              <a:t>Provided by a network of participating major public domain databases.</a:t>
            </a:r>
          </a:p>
        </p:txBody>
      </p:sp>
    </p:spTree>
    <p:extLst>
      <p:ext uri="{BB962C8B-B14F-4D97-AF65-F5344CB8AC3E}">
        <p14:creationId xmlns:p14="http://schemas.microsoft.com/office/powerpoint/2010/main" val="3425865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p:cNvSpPr/>
          <p:nvPr/>
        </p:nvSpPr>
        <p:spPr>
          <a:xfrm>
            <a:off x="4130059" y="118728"/>
            <a:ext cx="3558987" cy="584776"/>
          </a:xfrm>
          <a:prstGeom prst="rect">
            <a:avLst/>
          </a:prstGeom>
        </p:spPr>
        <p:txBody>
          <a:bodyPr wrap="none">
            <a:spAutoFit/>
          </a:bodyPr>
          <a:lstStyle/>
          <a:p>
            <a:r>
              <a:rPr lang="en-GB" sz="3200" b="1" dirty="0" err="1">
                <a:solidFill>
                  <a:srgbClr val="953735"/>
                </a:solidFill>
                <a:latin typeface="Arial" charset="0"/>
              </a:rPr>
              <a:t>IMEx</a:t>
            </a:r>
            <a:r>
              <a:rPr lang="en-GB" sz="3200" b="1" dirty="0">
                <a:solidFill>
                  <a:srgbClr val="953735"/>
                </a:solidFill>
                <a:latin typeface="Arial" charset="0"/>
              </a:rPr>
              <a:t> Consortium</a:t>
            </a:r>
            <a:endParaRPr lang="it-IT" sz="3200" b="1" dirty="0">
              <a:solidFill>
                <a:srgbClr val="953735"/>
              </a:solidFill>
            </a:endParaRPr>
          </a:p>
        </p:txBody>
      </p:sp>
      <p:pic>
        <p:nvPicPr>
          <p:cNvPr id="4" name="Picture 3">
            <a:extLst>
              <a:ext uri="{FF2B5EF4-FFF2-40B4-BE49-F238E27FC236}">
                <a16:creationId xmlns:a16="http://schemas.microsoft.com/office/drawing/2014/main" id="{8398F8B1-C82F-3D49-BEA3-3DC06820B47B}"/>
              </a:ext>
            </a:extLst>
          </p:cNvPr>
          <p:cNvPicPr>
            <a:picLocks noChangeAspect="1"/>
          </p:cNvPicPr>
          <p:nvPr/>
        </p:nvPicPr>
        <p:blipFill>
          <a:blip r:embed="rId2"/>
          <a:stretch>
            <a:fillRect/>
          </a:stretch>
        </p:blipFill>
        <p:spPr>
          <a:xfrm>
            <a:off x="1504950" y="671465"/>
            <a:ext cx="9144000" cy="6186535"/>
          </a:xfrm>
          <a:prstGeom prst="rect">
            <a:avLst/>
          </a:prstGeom>
        </p:spPr>
      </p:pic>
    </p:spTree>
    <p:extLst>
      <p:ext uri="{BB962C8B-B14F-4D97-AF65-F5344CB8AC3E}">
        <p14:creationId xmlns:p14="http://schemas.microsoft.com/office/powerpoint/2010/main" val="4057720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565B3-9EFB-CC4F-AE62-064B4993DE3C}"/>
              </a:ext>
            </a:extLst>
          </p:cNvPr>
          <p:cNvPicPr>
            <a:picLocks noChangeAspect="1"/>
          </p:cNvPicPr>
          <p:nvPr/>
        </p:nvPicPr>
        <p:blipFill>
          <a:blip r:embed="rId2"/>
          <a:stretch>
            <a:fillRect/>
          </a:stretch>
        </p:blipFill>
        <p:spPr>
          <a:xfrm>
            <a:off x="676207" y="262782"/>
            <a:ext cx="10528300" cy="4737100"/>
          </a:xfrm>
          <a:prstGeom prst="rect">
            <a:avLst/>
          </a:prstGeom>
        </p:spPr>
      </p:pic>
      <p:sp>
        <p:nvSpPr>
          <p:cNvPr id="5" name="TextBox 4">
            <a:extLst>
              <a:ext uri="{FF2B5EF4-FFF2-40B4-BE49-F238E27FC236}">
                <a16:creationId xmlns:a16="http://schemas.microsoft.com/office/drawing/2014/main" id="{4CFB8457-E9E5-334D-ADBD-ECCA3A196EDB}"/>
              </a:ext>
            </a:extLst>
          </p:cNvPr>
          <p:cNvSpPr txBox="1"/>
          <p:nvPr/>
        </p:nvSpPr>
        <p:spPr>
          <a:xfrm>
            <a:off x="350196" y="6206247"/>
            <a:ext cx="3634200" cy="369332"/>
          </a:xfrm>
          <a:prstGeom prst="rect">
            <a:avLst/>
          </a:prstGeom>
          <a:noFill/>
        </p:spPr>
        <p:txBody>
          <a:bodyPr wrap="none" rtlCol="0">
            <a:spAutoFit/>
          </a:bodyPr>
          <a:lstStyle/>
          <a:p>
            <a:r>
              <a:rPr lang="it-IT"/>
              <a:t>Figure from Train online @ EMBL-EBI</a:t>
            </a:r>
          </a:p>
        </p:txBody>
      </p:sp>
      <p:sp>
        <p:nvSpPr>
          <p:cNvPr id="6" name="TextBox 5">
            <a:extLst>
              <a:ext uri="{FF2B5EF4-FFF2-40B4-BE49-F238E27FC236}">
                <a16:creationId xmlns:a16="http://schemas.microsoft.com/office/drawing/2014/main" id="{C5402E9D-F22C-FA41-9938-BB14F0142226}"/>
              </a:ext>
            </a:extLst>
          </p:cNvPr>
          <p:cNvSpPr txBox="1"/>
          <p:nvPr/>
        </p:nvSpPr>
        <p:spPr>
          <a:xfrm>
            <a:off x="508076" y="5187566"/>
            <a:ext cx="10864562" cy="830997"/>
          </a:xfrm>
          <a:prstGeom prst="rect">
            <a:avLst/>
          </a:prstGeom>
          <a:noFill/>
        </p:spPr>
        <p:txBody>
          <a:bodyPr wrap="square" rtlCol="0">
            <a:spAutoFit/>
          </a:bodyPr>
          <a:lstStyle/>
          <a:p>
            <a:r>
              <a:rPr lang="it-IT" sz="2400"/>
              <a:t>Some molecular interactions and pathways databases organised according to their level of curation</a:t>
            </a:r>
          </a:p>
        </p:txBody>
      </p:sp>
    </p:spTree>
    <p:extLst>
      <p:ext uri="{BB962C8B-B14F-4D97-AF65-F5344CB8AC3E}">
        <p14:creationId xmlns:p14="http://schemas.microsoft.com/office/powerpoint/2010/main" val="1564118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B9DF-1D9C-D744-8AD3-6A475FB1F0AC}"/>
              </a:ext>
            </a:extLst>
          </p:cNvPr>
          <p:cNvSpPr>
            <a:spLocks noGrp="1"/>
          </p:cNvSpPr>
          <p:nvPr>
            <p:ph type="title"/>
          </p:nvPr>
        </p:nvSpPr>
        <p:spPr/>
        <p:txBody>
          <a:bodyPr/>
          <a:lstStyle/>
          <a:p>
            <a:r>
              <a:rPr lang="it-IT">
                <a:latin typeface="Corbel" panose="020B0503020204020204" pitchFamily="34" charset="0"/>
              </a:rPr>
              <a:t>Learning outcomes</a:t>
            </a:r>
          </a:p>
        </p:txBody>
      </p:sp>
      <p:sp>
        <p:nvSpPr>
          <p:cNvPr id="3" name="Content Placeholder 2">
            <a:extLst>
              <a:ext uri="{FF2B5EF4-FFF2-40B4-BE49-F238E27FC236}">
                <a16:creationId xmlns:a16="http://schemas.microsoft.com/office/drawing/2014/main" id="{9828A033-5E6B-704D-BE0E-FE7B97403CCA}"/>
              </a:ext>
            </a:extLst>
          </p:cNvPr>
          <p:cNvSpPr>
            <a:spLocks noGrp="1"/>
          </p:cNvSpPr>
          <p:nvPr>
            <p:ph idx="1"/>
          </p:nvPr>
        </p:nvSpPr>
        <p:spPr>
          <a:xfrm>
            <a:off x="476250" y="1690688"/>
            <a:ext cx="11353800" cy="4351338"/>
          </a:xfrm>
        </p:spPr>
        <p:txBody>
          <a:bodyPr>
            <a:normAutofit lnSpcReduction="10000"/>
          </a:bodyPr>
          <a:lstStyle/>
          <a:p>
            <a:r>
              <a:rPr lang="it-IT" sz="3200">
                <a:effectLst/>
                <a:latin typeface="Corbel" panose="020B0503020204020204" pitchFamily="34" charset="0"/>
              </a:rPr>
              <a:t>List the main experimental methodologies used to generate PPI data</a:t>
            </a:r>
          </a:p>
          <a:p>
            <a:r>
              <a:rPr lang="it-IT" sz="3200">
                <a:latin typeface="Corbel" panose="020B0503020204020204" pitchFamily="34" charset="0"/>
              </a:rPr>
              <a:t>Tell the </a:t>
            </a:r>
            <a:r>
              <a:rPr lang="it-IT" sz="3200">
                <a:effectLst/>
                <a:latin typeface="Corbel" panose="020B0503020204020204" pitchFamily="34" charset="0"/>
              </a:rPr>
              <a:t>limitations that these methodologies have</a:t>
            </a:r>
          </a:p>
          <a:p>
            <a:r>
              <a:rPr lang="it-IT" sz="3200">
                <a:latin typeface="Corbel" panose="020B0503020204020204" pitchFamily="34" charset="0"/>
              </a:rPr>
              <a:t>Explain the concept of interaction data quality and how it is used to «score» interactions for their reliability</a:t>
            </a:r>
          </a:p>
          <a:p>
            <a:r>
              <a:rPr lang="it-IT" sz="3200">
                <a:latin typeface="Corbel" panose="020B0503020204020204" pitchFamily="34" charset="0"/>
              </a:rPr>
              <a:t>Describe the different classes of PPI databases and their features</a:t>
            </a:r>
          </a:p>
          <a:p>
            <a:r>
              <a:rPr lang="it-IT" sz="3200">
                <a:latin typeface="Corbel" panose="020B0503020204020204" pitchFamily="34" charset="0"/>
              </a:rPr>
              <a:t>Make an example for each class of PPI database</a:t>
            </a:r>
          </a:p>
          <a:p>
            <a:r>
              <a:rPr lang="it-IT" sz="3200">
                <a:latin typeface="Corbel" panose="020B0503020204020204" pitchFamily="34" charset="0"/>
              </a:rPr>
              <a:t>Use IntAct and STRING to identify partners of interaction of an input protein</a:t>
            </a:r>
            <a:endParaRPr lang="it-IT" sz="3200">
              <a:effectLst/>
              <a:latin typeface="Corbel" panose="020B0503020204020204" pitchFamily="34" charset="0"/>
            </a:endParaRPr>
          </a:p>
        </p:txBody>
      </p:sp>
    </p:spTree>
    <p:extLst>
      <p:ext uri="{BB962C8B-B14F-4D97-AF65-F5344CB8AC3E}">
        <p14:creationId xmlns:p14="http://schemas.microsoft.com/office/powerpoint/2010/main" val="3253809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057401" y="1040419"/>
            <a:ext cx="7772400" cy="685718"/>
          </a:xfrm>
        </p:spPr>
        <p:txBody>
          <a:bodyPr rtlCol="0">
            <a:noAutofit/>
          </a:bodyPr>
          <a:lstStyle/>
          <a:p>
            <a:pPr>
              <a:defRPr/>
            </a:pPr>
            <a:r>
              <a:rPr lang="en-GB" sz="3600" dirty="0">
                <a:latin typeface="HelveticaNeueLT Pro 45 Lt" pitchFamily="34" charset="0"/>
                <a:cs typeface="Arial" pitchFamily="34" charset="0"/>
              </a:rPr>
              <a:t>The problem of data integration and an example of a solution: </a:t>
            </a:r>
            <a:br>
              <a:rPr lang="en-GB" sz="3600" dirty="0">
                <a:latin typeface="HelveticaNeueLT Pro 45 Lt" pitchFamily="34" charset="0"/>
                <a:cs typeface="Arial" pitchFamily="34" charset="0"/>
              </a:rPr>
            </a:br>
            <a:r>
              <a:rPr lang="en-GB" sz="3600" dirty="0">
                <a:latin typeface="HelveticaNeueLT Pro 45 Lt" pitchFamily="34" charset="0"/>
                <a:cs typeface="Arial" pitchFamily="34" charset="0"/>
              </a:rPr>
              <a:t>PSICQUIC</a:t>
            </a:r>
            <a:endParaRPr lang="de-DE" sz="3600" dirty="0">
              <a:latin typeface="HelveticaNeueLT Pro 45 Lt" pitchFamily="34" charset="0"/>
              <a:cs typeface="Arial" pitchFamily="34" charset="0"/>
            </a:endParaRPr>
          </a:p>
        </p:txBody>
      </p:sp>
      <p:pic>
        <p:nvPicPr>
          <p:cNvPr id="8" name="Picture 7"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3429000"/>
            <a:ext cx="1368152" cy="136815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Placeholder 6"/>
          <p:cNvSpPr>
            <a:spLocks noGrp="1"/>
          </p:cNvSpPr>
          <p:nvPr>
            <p:ph type="body" sz="quarter" idx="10"/>
          </p:nvPr>
        </p:nvSpPr>
        <p:spPr>
          <a:xfrm>
            <a:off x="1686073" y="3429000"/>
            <a:ext cx="4487863" cy="2459914"/>
          </a:xfrm>
        </p:spPr>
        <p:txBody>
          <a:bodyPr>
            <a:noAutofit/>
          </a:bodyPr>
          <a:lstStyle/>
          <a:p>
            <a:r>
              <a:rPr lang="en-US" sz="2400" dirty="0">
                <a:latin typeface="Arial" pitchFamily="34" charset="0"/>
                <a:cs typeface="Arial" pitchFamily="34" charset="0"/>
              </a:rPr>
              <a:t>Sandra Orchard &amp;</a:t>
            </a:r>
          </a:p>
          <a:p>
            <a:r>
              <a:rPr lang="en-US" sz="2400" dirty="0">
                <a:latin typeface="Arial" pitchFamily="34" charset="0"/>
                <a:cs typeface="Arial" pitchFamily="34" charset="0"/>
              </a:rPr>
              <a:t>Pablo Porras </a:t>
            </a:r>
            <a:r>
              <a:rPr lang="en-US" sz="2400" dirty="0" err="1">
                <a:latin typeface="Arial" pitchFamily="34" charset="0"/>
                <a:cs typeface="Arial" pitchFamily="34" charset="0"/>
              </a:rPr>
              <a:t>Millán</a:t>
            </a:r>
            <a:r>
              <a:rPr lang="en-US" sz="2400" dirty="0">
                <a:latin typeface="Arial" pitchFamily="34" charset="0"/>
                <a:cs typeface="Arial" pitchFamily="34" charset="0"/>
              </a:rPr>
              <a:t>, IntAct</a:t>
            </a:r>
          </a:p>
          <a:p>
            <a:endParaRPr lang="en-US" sz="2400" dirty="0">
              <a:latin typeface="Arial" pitchFamily="34" charset="0"/>
              <a:cs typeface="Arial" pitchFamily="34" charset="0"/>
            </a:endParaRPr>
          </a:p>
          <a:p>
            <a:r>
              <a:rPr lang="en-US" sz="2400" i="1" dirty="0" err="1">
                <a:latin typeface="Arial" pitchFamily="34" charset="0"/>
                <a:cs typeface="Arial" pitchFamily="34" charset="0"/>
              </a:rPr>
              <a:t>orchard@ebi.ac.uk</a:t>
            </a:r>
            <a:endParaRPr lang="en-US" sz="2400" i="1" dirty="0">
              <a:latin typeface="Arial" pitchFamily="34" charset="0"/>
              <a:cs typeface="Arial" pitchFamily="34" charset="0"/>
            </a:endParaRPr>
          </a:p>
          <a:p>
            <a:r>
              <a:rPr lang="en-US" sz="2400" i="1" dirty="0" err="1">
                <a:latin typeface="Arial" pitchFamily="34" charset="0"/>
                <a:cs typeface="Arial" pitchFamily="34" charset="0"/>
              </a:rPr>
              <a:t>pporras@ebi.ac.uk</a:t>
            </a:r>
            <a:endParaRPr lang="en-US" sz="2400" i="1" dirty="0">
              <a:latin typeface="Arial" pitchFamily="34" charset="0"/>
              <a:cs typeface="Arial" pitchFamily="34" charset="0"/>
            </a:endParaRPr>
          </a:p>
          <a:p>
            <a:endParaRPr lang="en-US" sz="2400" dirty="0">
              <a:latin typeface="HelveticaNeueLT Pro 35 Th" charset="0"/>
              <a:cs typeface="HelveticaNeueLT Pro 35 Th" charset="0"/>
            </a:endParaRPr>
          </a:p>
        </p:txBody>
      </p:sp>
    </p:spTree>
    <p:extLst>
      <p:ext uri="{BB962C8B-B14F-4D97-AF65-F5344CB8AC3E}">
        <p14:creationId xmlns:p14="http://schemas.microsoft.com/office/powerpoint/2010/main" val="747527152"/>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152400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2400">
              <a:ea typeface="Geneva" pitchFamily="-112" charset="0"/>
              <a:cs typeface="Arial" panose="020B0604020202020204" pitchFamily="34" charset="0"/>
            </a:endParaRPr>
          </a:p>
        </p:txBody>
      </p:sp>
      <p:sp>
        <p:nvSpPr>
          <p:cNvPr id="25603" name="Rectangle 1027"/>
          <p:cNvSpPr>
            <a:spLocks noChangeArrowheads="1"/>
          </p:cNvSpPr>
          <p:nvPr/>
        </p:nvSpPr>
        <p:spPr bwMode="auto">
          <a:xfrm>
            <a:off x="1524000" y="1340804"/>
            <a:ext cx="4427538" cy="4827587"/>
          </a:xfrm>
          <a:prstGeom prst="rect">
            <a:avLst/>
          </a:prstGeom>
          <a:solidFill>
            <a:srgbClr val="C0C0C0">
              <a:alpha val="30196"/>
            </a:srgbClr>
          </a:solidFill>
          <a:ln w="9525">
            <a:noFill/>
            <a:miter lim="800000"/>
            <a:headEnd/>
            <a:tailEnd/>
          </a:ln>
        </p:spPr>
        <p:txBody>
          <a:bodyPr wrap="none" anchor="ctr"/>
          <a:lstStyle/>
          <a:p>
            <a:endParaRPr lang="en-US">
              <a:cs typeface="Arial" panose="020B0604020202020204" pitchFamily="34" charset="0"/>
            </a:endParaRPr>
          </a:p>
        </p:txBody>
      </p:sp>
      <p:sp>
        <p:nvSpPr>
          <p:cNvPr id="25614" name="Rectangle 1042"/>
          <p:cNvSpPr>
            <a:spLocks noChangeArrowheads="1"/>
          </p:cNvSpPr>
          <p:nvPr/>
        </p:nvSpPr>
        <p:spPr bwMode="auto">
          <a:xfrm>
            <a:off x="5951538" y="1321754"/>
            <a:ext cx="4716462" cy="4846637"/>
          </a:xfrm>
          <a:prstGeom prst="rect">
            <a:avLst/>
          </a:prstGeom>
          <a:solidFill>
            <a:srgbClr val="C0C0C0">
              <a:alpha val="10196"/>
            </a:srgbClr>
          </a:solidFill>
          <a:ln w="9525">
            <a:noFill/>
            <a:miter lim="800000"/>
            <a:headEnd/>
            <a:tailEnd/>
          </a:ln>
        </p:spPr>
        <p:txBody>
          <a:bodyPr wrap="none" anchor="ctr"/>
          <a:lstStyle/>
          <a:p>
            <a:endParaRPr lang="en-US">
              <a:cs typeface="Arial" panose="020B0604020202020204" pitchFamily="34" charset="0"/>
            </a:endParaRPr>
          </a:p>
        </p:txBody>
      </p:sp>
      <p:sp>
        <p:nvSpPr>
          <p:cNvPr id="25619" name="Line 1047"/>
          <p:cNvSpPr>
            <a:spLocks noChangeShapeType="1"/>
          </p:cNvSpPr>
          <p:nvPr/>
        </p:nvSpPr>
        <p:spPr bwMode="auto">
          <a:xfrm>
            <a:off x="5951538" y="991554"/>
            <a:ext cx="0" cy="5176837"/>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20" name="Rectangle 1048"/>
          <p:cNvSpPr>
            <a:spLocks noChangeArrowheads="1"/>
          </p:cNvSpPr>
          <p:nvPr/>
        </p:nvSpPr>
        <p:spPr bwMode="auto">
          <a:xfrm>
            <a:off x="6711950" y="2070373"/>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3" name="Group 1049"/>
          <p:cNvGrpSpPr>
            <a:grpSpLocks/>
          </p:cNvGrpSpPr>
          <p:nvPr/>
        </p:nvGrpSpPr>
        <p:grpSpPr bwMode="auto">
          <a:xfrm>
            <a:off x="6846888" y="2132856"/>
            <a:ext cx="449262" cy="615950"/>
            <a:chOff x="1680" y="3168"/>
            <a:chExt cx="768" cy="1056"/>
          </a:xfrm>
        </p:grpSpPr>
        <p:sp>
          <p:nvSpPr>
            <p:cNvPr id="25674" name="AutoShape 105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5" name="AutoShape 105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6" name="AutoShape 105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2" name="AutoShape 1053"/>
          <p:cNvSpPr>
            <a:spLocks noChangeArrowheads="1"/>
          </p:cNvSpPr>
          <p:nvPr/>
        </p:nvSpPr>
        <p:spPr bwMode="auto">
          <a:xfrm>
            <a:off x="6753226" y="3372123"/>
            <a:ext cx="633413" cy="633412"/>
          </a:xfrm>
          <a:prstGeom prst="roundRect">
            <a:avLst>
              <a:gd name="adj" fmla="val 16667"/>
            </a:avLst>
          </a:prstGeom>
          <a:solidFill>
            <a:srgbClr val="FF6600"/>
          </a:solidFill>
          <a:ln w="9525">
            <a:solidFill>
              <a:schemeClr val="tx1"/>
            </a:solidFill>
            <a:round/>
            <a:headEnd/>
            <a:tailEnd/>
          </a:ln>
        </p:spPr>
        <p:txBody>
          <a:bodyPr wrap="none" anchor="ctr"/>
          <a:lstStyle/>
          <a:p>
            <a:pPr algn="ctr"/>
            <a:r>
              <a:rPr lang="en-US" sz="1400" dirty="0">
                <a:solidFill>
                  <a:schemeClr val="bg1"/>
                </a:solidFill>
                <a:cs typeface="Arial" panose="020B0604020202020204" pitchFamily="34" charset="0"/>
              </a:rPr>
              <a:t>I</a:t>
            </a:r>
          </a:p>
        </p:txBody>
      </p:sp>
      <p:cxnSp>
        <p:nvCxnSpPr>
          <p:cNvPr id="25623" name="AutoShape 1054"/>
          <p:cNvCxnSpPr>
            <a:cxnSpLocks noChangeShapeType="1"/>
            <a:stCxn id="25620" idx="2"/>
            <a:endCxn id="25622" idx="0"/>
          </p:cNvCxnSpPr>
          <p:nvPr/>
        </p:nvCxnSpPr>
        <p:spPr bwMode="auto">
          <a:xfrm>
            <a:off x="7069139" y="2830785"/>
            <a:ext cx="1587" cy="541338"/>
          </a:xfrm>
          <a:prstGeom prst="straightConnector1">
            <a:avLst/>
          </a:prstGeom>
          <a:noFill/>
          <a:ln w="9525">
            <a:solidFill>
              <a:schemeClr val="tx1"/>
            </a:solidFill>
            <a:round/>
            <a:headEnd/>
            <a:tailEnd/>
          </a:ln>
        </p:spPr>
      </p:cxnSp>
      <p:sp>
        <p:nvSpPr>
          <p:cNvPr id="25624" name="AutoShape 1055"/>
          <p:cNvSpPr>
            <a:spLocks noChangeArrowheads="1"/>
          </p:cNvSpPr>
          <p:nvPr/>
        </p:nvSpPr>
        <p:spPr bwMode="auto">
          <a:xfrm>
            <a:off x="8083550" y="499613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25" name="AutoShape 1056"/>
          <p:cNvCxnSpPr>
            <a:cxnSpLocks noChangeShapeType="1"/>
            <a:stCxn id="25624" idx="0"/>
            <a:endCxn id="25622" idx="2"/>
          </p:cNvCxnSpPr>
          <p:nvPr/>
        </p:nvCxnSpPr>
        <p:spPr bwMode="auto">
          <a:xfrm flipH="1" flipV="1">
            <a:off x="7070726" y="4005535"/>
            <a:ext cx="1241425" cy="990600"/>
          </a:xfrm>
          <a:prstGeom prst="straightConnector1">
            <a:avLst/>
          </a:prstGeom>
          <a:noFill/>
          <a:ln w="9525">
            <a:solidFill>
              <a:schemeClr val="tx1"/>
            </a:solidFill>
            <a:round/>
            <a:headEnd/>
            <a:tailEnd type="triangle" w="lg" len="lg"/>
          </a:ln>
        </p:spPr>
      </p:cxnSp>
      <p:sp>
        <p:nvSpPr>
          <p:cNvPr id="25626" name="Rectangle 1057"/>
          <p:cNvSpPr>
            <a:spLocks noChangeArrowheads="1"/>
          </p:cNvSpPr>
          <p:nvPr/>
        </p:nvSpPr>
        <p:spPr bwMode="auto">
          <a:xfrm>
            <a:off x="7523164" y="2070373"/>
            <a:ext cx="712787" cy="760412"/>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4" name="Group 1058"/>
          <p:cNvGrpSpPr>
            <a:grpSpLocks/>
          </p:cNvGrpSpPr>
          <p:nvPr/>
        </p:nvGrpSpPr>
        <p:grpSpPr bwMode="auto">
          <a:xfrm>
            <a:off x="7658101" y="2132856"/>
            <a:ext cx="449263" cy="615950"/>
            <a:chOff x="1680" y="3168"/>
            <a:chExt cx="768" cy="1056"/>
          </a:xfrm>
        </p:grpSpPr>
        <p:sp>
          <p:nvSpPr>
            <p:cNvPr id="25671" name="AutoShape 1059"/>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2" name="AutoShape 1060"/>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3" name="AutoShape 1061"/>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28" name="AutoShape 1062"/>
          <p:cNvSpPr>
            <a:spLocks noChangeArrowheads="1"/>
          </p:cNvSpPr>
          <p:nvPr/>
        </p:nvSpPr>
        <p:spPr bwMode="auto">
          <a:xfrm>
            <a:off x="7564438" y="3372123"/>
            <a:ext cx="633412" cy="633412"/>
          </a:xfrm>
          <a:prstGeom prst="roundRect">
            <a:avLst>
              <a:gd name="adj" fmla="val 16667"/>
            </a:avLst>
          </a:prstGeom>
          <a:solidFill>
            <a:srgbClr val="008000"/>
          </a:solidFill>
          <a:ln w="9525">
            <a:solidFill>
              <a:schemeClr val="tx1"/>
            </a:solidFill>
            <a:round/>
            <a:headEnd/>
            <a:tailEnd/>
          </a:ln>
        </p:spPr>
        <p:txBody>
          <a:bodyPr wrap="none" anchor="ctr"/>
          <a:lstStyle/>
          <a:p>
            <a:pPr algn="ctr"/>
            <a:r>
              <a:rPr lang="en-US" sz="1400" dirty="0">
                <a:solidFill>
                  <a:schemeClr val="bg1"/>
                </a:solidFill>
                <a:cs typeface="Arial" panose="020B0604020202020204" pitchFamily="34" charset="0"/>
              </a:rPr>
              <a:t>I</a:t>
            </a:r>
          </a:p>
        </p:txBody>
      </p:sp>
      <p:cxnSp>
        <p:nvCxnSpPr>
          <p:cNvPr id="25629" name="AutoShape 1063"/>
          <p:cNvCxnSpPr>
            <a:cxnSpLocks noChangeShapeType="1"/>
            <a:stCxn id="25626" idx="2"/>
            <a:endCxn id="25628" idx="0"/>
          </p:cNvCxnSpPr>
          <p:nvPr/>
        </p:nvCxnSpPr>
        <p:spPr bwMode="auto">
          <a:xfrm>
            <a:off x="7880350" y="2830785"/>
            <a:ext cx="1588" cy="541338"/>
          </a:xfrm>
          <a:prstGeom prst="straightConnector1">
            <a:avLst/>
          </a:prstGeom>
          <a:noFill/>
          <a:ln w="9525">
            <a:solidFill>
              <a:schemeClr val="tx1"/>
            </a:solidFill>
            <a:round/>
            <a:headEnd/>
            <a:tailEnd/>
          </a:ln>
        </p:spPr>
      </p:cxnSp>
      <p:sp>
        <p:nvSpPr>
          <p:cNvPr id="25630" name="Rectangle 1064"/>
          <p:cNvSpPr>
            <a:spLocks noChangeArrowheads="1"/>
          </p:cNvSpPr>
          <p:nvPr/>
        </p:nvSpPr>
        <p:spPr bwMode="auto">
          <a:xfrm>
            <a:off x="8312150" y="2070373"/>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5" name="Group 1065"/>
          <p:cNvGrpSpPr>
            <a:grpSpLocks/>
          </p:cNvGrpSpPr>
          <p:nvPr/>
        </p:nvGrpSpPr>
        <p:grpSpPr bwMode="auto">
          <a:xfrm>
            <a:off x="8447088" y="2132856"/>
            <a:ext cx="449262" cy="615950"/>
            <a:chOff x="1680" y="3168"/>
            <a:chExt cx="768" cy="1056"/>
          </a:xfrm>
        </p:grpSpPr>
        <p:sp>
          <p:nvSpPr>
            <p:cNvPr id="25668" name="AutoShape 106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9" name="AutoShape 106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70" name="AutoShape 106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2" name="AutoShape 1069"/>
          <p:cNvSpPr>
            <a:spLocks noChangeArrowheads="1"/>
          </p:cNvSpPr>
          <p:nvPr/>
        </p:nvSpPr>
        <p:spPr bwMode="auto">
          <a:xfrm>
            <a:off x="8353426" y="3372123"/>
            <a:ext cx="633413" cy="633412"/>
          </a:xfrm>
          <a:prstGeom prst="roundRect">
            <a:avLst>
              <a:gd name="adj" fmla="val 16667"/>
            </a:avLst>
          </a:prstGeom>
          <a:solidFill>
            <a:srgbClr val="800080"/>
          </a:solidFill>
          <a:ln w="9525">
            <a:solidFill>
              <a:schemeClr val="tx1"/>
            </a:solidFill>
            <a:round/>
            <a:headEnd/>
            <a:tailEnd/>
          </a:ln>
        </p:spPr>
        <p:txBody>
          <a:bodyPr wrap="none" anchor="ctr"/>
          <a:lstStyle/>
          <a:p>
            <a:pPr algn="ctr"/>
            <a:r>
              <a:rPr lang="en-US" sz="1400" dirty="0">
                <a:solidFill>
                  <a:schemeClr val="bg1"/>
                </a:solidFill>
                <a:cs typeface="Arial" panose="020B0604020202020204" pitchFamily="34" charset="0"/>
              </a:rPr>
              <a:t>I</a:t>
            </a:r>
          </a:p>
        </p:txBody>
      </p:sp>
      <p:cxnSp>
        <p:nvCxnSpPr>
          <p:cNvPr id="25633" name="AutoShape 1070"/>
          <p:cNvCxnSpPr>
            <a:cxnSpLocks noChangeShapeType="1"/>
            <a:stCxn id="25630" idx="2"/>
            <a:endCxn id="25632" idx="0"/>
          </p:cNvCxnSpPr>
          <p:nvPr/>
        </p:nvCxnSpPr>
        <p:spPr bwMode="auto">
          <a:xfrm>
            <a:off x="8669339" y="2830785"/>
            <a:ext cx="1587" cy="541338"/>
          </a:xfrm>
          <a:prstGeom prst="straightConnector1">
            <a:avLst/>
          </a:prstGeom>
          <a:noFill/>
          <a:ln w="9525">
            <a:solidFill>
              <a:schemeClr val="tx1"/>
            </a:solidFill>
            <a:round/>
            <a:headEnd/>
            <a:tailEnd/>
          </a:ln>
        </p:spPr>
      </p:cxnSp>
      <p:sp>
        <p:nvSpPr>
          <p:cNvPr id="25634" name="Rectangle 1071"/>
          <p:cNvSpPr>
            <a:spLocks noChangeArrowheads="1"/>
          </p:cNvSpPr>
          <p:nvPr/>
        </p:nvSpPr>
        <p:spPr bwMode="auto">
          <a:xfrm>
            <a:off x="9123364" y="2070373"/>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6" name="Group 1072"/>
          <p:cNvGrpSpPr>
            <a:grpSpLocks/>
          </p:cNvGrpSpPr>
          <p:nvPr/>
        </p:nvGrpSpPr>
        <p:grpSpPr bwMode="auto">
          <a:xfrm>
            <a:off x="9258301" y="2132856"/>
            <a:ext cx="449263" cy="615950"/>
            <a:chOff x="1680" y="3168"/>
            <a:chExt cx="768" cy="1056"/>
          </a:xfrm>
        </p:grpSpPr>
        <p:sp>
          <p:nvSpPr>
            <p:cNvPr id="25665" name="AutoShape 1073"/>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66" name="AutoShape 1074"/>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a:solidFill>
                    <a:schemeClr val="bg1"/>
                  </a:solidFill>
                  <a:cs typeface="Arial" panose="020B0604020202020204" pitchFamily="34" charset="0"/>
                </a:rPr>
                <a:t>DB</a:t>
              </a:r>
            </a:p>
          </p:txBody>
        </p:sp>
        <p:sp>
          <p:nvSpPr>
            <p:cNvPr id="25667" name="AutoShape 1075"/>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36" name="AutoShape 1076"/>
          <p:cNvSpPr>
            <a:spLocks noChangeArrowheads="1"/>
          </p:cNvSpPr>
          <p:nvPr/>
        </p:nvSpPr>
        <p:spPr bwMode="auto">
          <a:xfrm>
            <a:off x="9164638" y="3372123"/>
            <a:ext cx="633412" cy="633412"/>
          </a:xfrm>
          <a:prstGeom prst="roundRect">
            <a:avLst>
              <a:gd name="adj" fmla="val 16667"/>
            </a:avLst>
          </a:prstGeom>
          <a:solidFill>
            <a:srgbClr val="808000"/>
          </a:solidFill>
          <a:ln w="9525">
            <a:solidFill>
              <a:schemeClr val="tx1"/>
            </a:solidFill>
            <a:round/>
            <a:headEnd/>
            <a:tailEnd/>
          </a:ln>
        </p:spPr>
        <p:txBody>
          <a:bodyPr wrap="none" anchor="ctr"/>
          <a:lstStyle/>
          <a:p>
            <a:pPr algn="ctr"/>
            <a:r>
              <a:rPr lang="en-US" sz="1400" dirty="0">
                <a:solidFill>
                  <a:schemeClr val="bg1"/>
                </a:solidFill>
                <a:cs typeface="Arial" panose="020B0604020202020204" pitchFamily="34" charset="0"/>
              </a:rPr>
              <a:t>I</a:t>
            </a:r>
          </a:p>
        </p:txBody>
      </p:sp>
      <p:cxnSp>
        <p:nvCxnSpPr>
          <p:cNvPr id="25637" name="AutoShape 1077"/>
          <p:cNvCxnSpPr>
            <a:cxnSpLocks noChangeShapeType="1"/>
            <a:stCxn id="25634" idx="2"/>
            <a:endCxn id="25636" idx="0"/>
          </p:cNvCxnSpPr>
          <p:nvPr/>
        </p:nvCxnSpPr>
        <p:spPr bwMode="auto">
          <a:xfrm>
            <a:off x="9480550" y="2830785"/>
            <a:ext cx="1588" cy="541338"/>
          </a:xfrm>
          <a:prstGeom prst="straightConnector1">
            <a:avLst/>
          </a:prstGeom>
          <a:noFill/>
          <a:ln w="9525">
            <a:solidFill>
              <a:schemeClr val="tx1"/>
            </a:solidFill>
            <a:round/>
            <a:headEnd/>
            <a:tailEnd/>
          </a:ln>
        </p:spPr>
      </p:cxnSp>
      <p:cxnSp>
        <p:nvCxnSpPr>
          <p:cNvPr id="25638" name="AutoShape 1078"/>
          <p:cNvCxnSpPr>
            <a:cxnSpLocks noChangeShapeType="1"/>
            <a:stCxn id="25624" idx="0"/>
            <a:endCxn id="25628" idx="2"/>
          </p:cNvCxnSpPr>
          <p:nvPr/>
        </p:nvCxnSpPr>
        <p:spPr bwMode="auto">
          <a:xfrm flipH="1" flipV="1">
            <a:off x="7881938" y="4005535"/>
            <a:ext cx="430212" cy="990600"/>
          </a:xfrm>
          <a:prstGeom prst="straightConnector1">
            <a:avLst/>
          </a:prstGeom>
          <a:noFill/>
          <a:ln w="9525">
            <a:solidFill>
              <a:schemeClr val="tx1"/>
            </a:solidFill>
            <a:round/>
            <a:headEnd/>
            <a:tailEnd type="triangle" w="lg" len="lg"/>
          </a:ln>
        </p:spPr>
      </p:cxnSp>
      <p:cxnSp>
        <p:nvCxnSpPr>
          <p:cNvPr id="25639" name="AutoShape 1079"/>
          <p:cNvCxnSpPr>
            <a:cxnSpLocks noChangeShapeType="1"/>
            <a:stCxn id="25624" idx="0"/>
            <a:endCxn id="25632" idx="2"/>
          </p:cNvCxnSpPr>
          <p:nvPr/>
        </p:nvCxnSpPr>
        <p:spPr bwMode="auto">
          <a:xfrm flipV="1">
            <a:off x="8312151" y="4005535"/>
            <a:ext cx="358775" cy="990600"/>
          </a:xfrm>
          <a:prstGeom prst="straightConnector1">
            <a:avLst/>
          </a:prstGeom>
          <a:noFill/>
          <a:ln w="9525">
            <a:solidFill>
              <a:schemeClr val="tx1"/>
            </a:solidFill>
            <a:round/>
            <a:headEnd/>
            <a:tailEnd type="triangle" w="lg" len="lg"/>
          </a:ln>
        </p:spPr>
      </p:cxnSp>
      <p:cxnSp>
        <p:nvCxnSpPr>
          <p:cNvPr id="25640" name="AutoShape 1080"/>
          <p:cNvCxnSpPr>
            <a:cxnSpLocks noChangeShapeType="1"/>
            <a:stCxn id="25624" idx="0"/>
            <a:endCxn id="25636" idx="2"/>
          </p:cNvCxnSpPr>
          <p:nvPr/>
        </p:nvCxnSpPr>
        <p:spPr bwMode="auto">
          <a:xfrm flipV="1">
            <a:off x="8312150" y="4005535"/>
            <a:ext cx="1169988" cy="990600"/>
          </a:xfrm>
          <a:prstGeom prst="straightConnector1">
            <a:avLst/>
          </a:prstGeom>
          <a:noFill/>
          <a:ln w="9525">
            <a:solidFill>
              <a:schemeClr val="tx1"/>
            </a:solidFill>
            <a:round/>
            <a:headEnd/>
            <a:tailEnd type="triangle" w="lg" len="lg"/>
          </a:ln>
        </p:spPr>
      </p:cxnSp>
      <p:sp>
        <p:nvSpPr>
          <p:cNvPr id="25645" name="Line 1086"/>
          <p:cNvSpPr>
            <a:spLocks noChangeShapeType="1"/>
          </p:cNvSpPr>
          <p:nvPr/>
        </p:nvSpPr>
        <p:spPr bwMode="auto">
          <a:xfrm>
            <a:off x="1524000" y="1343978"/>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grpSp>
        <p:nvGrpSpPr>
          <p:cNvPr id="83" name="Group 82"/>
          <p:cNvGrpSpPr/>
          <p:nvPr/>
        </p:nvGrpSpPr>
        <p:grpSpPr>
          <a:xfrm>
            <a:off x="2589213" y="2060849"/>
            <a:ext cx="2209800" cy="3487737"/>
            <a:chOff x="1065213" y="2537778"/>
            <a:chExt cx="2209800" cy="3487737"/>
          </a:xfrm>
        </p:grpSpPr>
        <p:sp>
          <p:nvSpPr>
            <p:cNvPr id="25604"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anose="020B0604020202020204" pitchFamily="34" charset="0"/>
              </a:endParaRPr>
            </a:p>
          </p:txBody>
        </p:sp>
        <p:grpSp>
          <p:nvGrpSpPr>
            <p:cNvPr id="2" name="Group 1029"/>
            <p:cNvGrpSpPr>
              <a:grpSpLocks/>
            </p:cNvGrpSpPr>
            <p:nvPr/>
          </p:nvGrpSpPr>
          <p:grpSpPr bwMode="auto">
            <a:xfrm>
              <a:off x="1827213" y="2852936"/>
              <a:ext cx="720725" cy="990600"/>
              <a:chOff x="1680" y="3168"/>
              <a:chExt cx="768" cy="1056"/>
            </a:xfrm>
          </p:grpSpPr>
          <p:sp>
            <p:nvSpPr>
              <p:cNvPr id="25677"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sp>
            <p:nvSpPr>
              <p:cNvPr id="25678"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anose="020B0604020202020204" pitchFamily="34" charset="0"/>
                  </a:rPr>
                  <a:t>DB</a:t>
                </a:r>
              </a:p>
            </p:txBody>
          </p:sp>
          <p:sp>
            <p:nvSpPr>
              <p:cNvPr id="25679"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anose="020B0604020202020204" pitchFamily="34" charset="0"/>
                </a:endParaRPr>
              </a:p>
            </p:txBody>
          </p:sp>
        </p:grpSp>
        <p:sp>
          <p:nvSpPr>
            <p:cNvPr id="25610"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a:solidFill>
                    <a:schemeClr val="bg1"/>
                  </a:solidFill>
                  <a:cs typeface="Arial" panose="020B0604020202020204" pitchFamily="34" charset="0"/>
                </a:rPr>
                <a:t>I</a:t>
              </a:r>
            </a:p>
          </p:txBody>
        </p:sp>
        <p:cxnSp>
          <p:nvCxnSpPr>
            <p:cNvPr id="25611" name="AutoShape 1038"/>
            <p:cNvCxnSpPr>
              <a:cxnSpLocks noChangeShapeType="1"/>
              <a:stCxn id="25604" idx="2"/>
              <a:endCxn id="25610" idx="0"/>
            </p:cNvCxnSpPr>
            <p:nvPr/>
          </p:nvCxnSpPr>
          <p:spPr bwMode="auto">
            <a:xfrm>
              <a:off x="2170113" y="4061778"/>
              <a:ext cx="3175" cy="211137"/>
            </a:xfrm>
            <a:prstGeom prst="straightConnector1">
              <a:avLst/>
            </a:prstGeom>
            <a:noFill/>
            <a:ln w="9525">
              <a:solidFill>
                <a:schemeClr val="tx1"/>
              </a:solidFill>
              <a:round/>
              <a:headEnd/>
              <a:tailEnd/>
            </a:ln>
          </p:spPr>
        </p:cxnSp>
        <p:sp>
          <p:nvSpPr>
            <p:cNvPr id="25612"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anose="020B0604020202020204" pitchFamily="34" charset="0"/>
              </a:endParaRPr>
            </a:p>
          </p:txBody>
        </p:sp>
        <p:cxnSp>
          <p:nvCxnSpPr>
            <p:cNvPr id="25613" name="AutoShape 1040"/>
            <p:cNvCxnSpPr>
              <a:cxnSpLocks noChangeShapeType="1"/>
              <a:stCxn id="25612" idx="0"/>
              <a:endCxn id="25610"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25650" name="Line 1091"/>
          <p:cNvSpPr>
            <a:spLocks noChangeShapeType="1"/>
          </p:cNvSpPr>
          <p:nvPr/>
        </p:nvSpPr>
        <p:spPr bwMode="auto">
          <a:xfrm>
            <a:off x="1524000" y="6168390"/>
            <a:ext cx="9144000" cy="0"/>
          </a:xfrm>
          <a:prstGeom prst="line">
            <a:avLst/>
          </a:prstGeom>
          <a:noFill/>
          <a:ln w="9525">
            <a:solidFill>
              <a:schemeClr val="bg2"/>
            </a:solidFill>
            <a:round/>
            <a:headEnd/>
            <a:tailEnd/>
          </a:ln>
        </p:spPr>
        <p:txBody>
          <a:bodyPr wrap="none" anchor="ctr"/>
          <a:lstStyle/>
          <a:p>
            <a:endParaRPr lang="en-GB">
              <a:cs typeface="Arial" panose="020B0604020202020204" pitchFamily="34" charset="0"/>
            </a:endParaRPr>
          </a:p>
        </p:txBody>
      </p:sp>
      <p:sp>
        <p:nvSpPr>
          <p:cNvPr id="25653" name="Text Box 1094"/>
          <p:cNvSpPr txBox="1">
            <a:spLocks noChangeArrowheads="1"/>
          </p:cNvSpPr>
          <p:nvPr/>
        </p:nvSpPr>
        <p:spPr bwMode="auto">
          <a:xfrm>
            <a:off x="1976563" y="6342064"/>
            <a:ext cx="929037" cy="32316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a:cs typeface="Arial" panose="020B0604020202020204" pitchFamily="34" charset="0"/>
              </a:rPr>
              <a:t>Database</a:t>
            </a:r>
          </a:p>
        </p:txBody>
      </p:sp>
      <p:grpSp>
        <p:nvGrpSpPr>
          <p:cNvPr id="7" name="Group 1095"/>
          <p:cNvGrpSpPr>
            <a:grpSpLocks/>
          </p:cNvGrpSpPr>
          <p:nvPr/>
        </p:nvGrpSpPr>
        <p:grpSpPr bwMode="auto">
          <a:xfrm>
            <a:off x="1703513" y="6302375"/>
            <a:ext cx="269875" cy="369888"/>
            <a:chOff x="1680" y="3168"/>
            <a:chExt cx="768" cy="1056"/>
          </a:xfrm>
        </p:grpSpPr>
        <p:sp>
          <p:nvSpPr>
            <p:cNvPr id="25662" name="AutoShape 1096"/>
            <p:cNvSpPr>
              <a:spLocks noChangeArrowheads="1"/>
            </p:cNvSpPr>
            <p:nvPr/>
          </p:nvSpPr>
          <p:spPr bwMode="auto">
            <a:xfrm>
              <a:off x="1680" y="3840"/>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63" name="AutoShape 1097"/>
            <p:cNvSpPr>
              <a:spLocks noChangeArrowheads="1"/>
            </p:cNvSpPr>
            <p:nvPr/>
          </p:nvSpPr>
          <p:spPr bwMode="auto">
            <a:xfrm>
              <a:off x="1680" y="3504"/>
              <a:ext cx="768" cy="384"/>
            </a:xfrm>
            <a:prstGeom prst="can">
              <a:avLst>
                <a:gd name="adj" fmla="val 25000"/>
              </a:avLst>
            </a:prstGeom>
            <a:solidFill>
              <a:srgbClr val="B2B2B2"/>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sz="1500">
                <a:solidFill>
                  <a:schemeClr val="bg1"/>
                </a:solidFill>
                <a:cs typeface="Arial" panose="020B0604020202020204" pitchFamily="34" charset="0"/>
              </a:endParaRPr>
            </a:p>
          </p:txBody>
        </p:sp>
        <p:sp>
          <p:nvSpPr>
            <p:cNvPr id="25664" name="AutoShape 1098"/>
            <p:cNvSpPr>
              <a:spLocks noChangeArrowheads="1"/>
            </p:cNvSpPr>
            <p:nvPr/>
          </p:nvSpPr>
          <p:spPr bwMode="auto">
            <a:xfrm>
              <a:off x="1680" y="3168"/>
              <a:ext cx="768" cy="384"/>
            </a:xfrm>
            <a:prstGeom prst="can">
              <a:avLst>
                <a:gd name="adj" fmla="val 25000"/>
              </a:avLst>
            </a:prstGeom>
            <a:solidFill>
              <a:srgbClr val="B2B2B2"/>
            </a:solidFill>
            <a:ln w="9525">
              <a:solidFill>
                <a:schemeClr val="tx1"/>
              </a:solidFill>
              <a:round/>
              <a:headEnd/>
              <a:tailEnd/>
            </a:ln>
          </p:spPr>
          <p:txBody>
            <a:bodyPr wrap="none" anchor="ctr"/>
            <a:lstStyle/>
            <a:p>
              <a:endParaRPr lang="en-US">
                <a:cs typeface="Arial" panose="020B0604020202020204" pitchFamily="34" charset="0"/>
              </a:endParaRPr>
            </a:p>
          </p:txBody>
        </p:sp>
      </p:grpSp>
      <p:sp>
        <p:nvSpPr>
          <p:cNvPr id="25656" name="AutoShape 1100"/>
          <p:cNvSpPr>
            <a:spLocks noChangeArrowheads="1"/>
          </p:cNvSpPr>
          <p:nvPr/>
        </p:nvSpPr>
        <p:spPr bwMode="auto">
          <a:xfrm>
            <a:off x="3078288" y="6329364"/>
            <a:ext cx="350837" cy="350837"/>
          </a:xfrm>
          <a:prstGeom prst="roundRect">
            <a:avLst>
              <a:gd name="adj" fmla="val 16667"/>
            </a:avLst>
          </a:prstGeom>
          <a:solidFill>
            <a:srgbClr val="808080"/>
          </a:solidFill>
          <a:ln w="9525">
            <a:solidFill>
              <a:schemeClr val="tx1"/>
            </a:solidFill>
            <a:round/>
            <a:headEnd/>
            <a:tailEnd/>
          </a:ln>
        </p:spPr>
        <p:txBody>
          <a:bodyPr wrap="none" anchor="ctr"/>
          <a:lstStyle/>
          <a:p>
            <a:pPr algn="ctr"/>
            <a:r>
              <a:rPr lang="en-US" sz="800" dirty="0">
                <a:solidFill>
                  <a:schemeClr val="bg1"/>
                </a:solidFill>
                <a:cs typeface="Arial" panose="020B0604020202020204" pitchFamily="34" charset="0"/>
              </a:rPr>
              <a:t>I</a:t>
            </a:r>
          </a:p>
        </p:txBody>
      </p:sp>
      <p:sp>
        <p:nvSpPr>
          <p:cNvPr id="25657" name="AutoShape 1101"/>
          <p:cNvSpPr>
            <a:spLocks noChangeArrowheads="1"/>
          </p:cNvSpPr>
          <p:nvPr/>
        </p:nvSpPr>
        <p:spPr bwMode="auto">
          <a:xfrm>
            <a:off x="4489450" y="6321426"/>
            <a:ext cx="285750" cy="284163"/>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25658" name="Text Box 1102"/>
          <p:cNvSpPr txBox="1">
            <a:spLocks noChangeArrowheads="1"/>
          </p:cNvSpPr>
          <p:nvPr/>
        </p:nvSpPr>
        <p:spPr bwMode="auto">
          <a:xfrm>
            <a:off x="4775201" y="6342064"/>
            <a:ext cx="540533" cy="32316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a:cs typeface="Arial" panose="020B0604020202020204" pitchFamily="34" charset="0"/>
              </a:rPr>
              <a:t>User</a:t>
            </a:r>
          </a:p>
        </p:txBody>
      </p:sp>
      <p:sp>
        <p:nvSpPr>
          <p:cNvPr id="25659" name="Rectangle 2"/>
          <p:cNvSpPr>
            <a:spLocks noGrp="1" noChangeArrowheads="1"/>
          </p:cNvSpPr>
          <p:nvPr>
            <p:ph type="title"/>
          </p:nvPr>
        </p:nvSpPr>
        <p:spPr>
          <a:xfrm>
            <a:off x="1847528" y="60536"/>
            <a:ext cx="8229600" cy="535531"/>
          </a:xfrm>
          <a:noFill/>
          <a:ln>
            <a:noFill/>
          </a:ln>
        </p:spPr>
        <p:txBody>
          <a:bodyPr vert="horz" wrap="square" lIns="91440" tIns="45720" rIns="91440" bIns="45720" numCol="1" rtlCol="0"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information</a:t>
            </a:r>
          </a:p>
        </p:txBody>
      </p:sp>
      <p:sp>
        <p:nvSpPr>
          <p:cNvPr id="25660" name="Text Box 89"/>
          <p:cNvSpPr txBox="1">
            <a:spLocks noChangeArrowheads="1"/>
          </p:cNvSpPr>
          <p:nvPr/>
        </p:nvSpPr>
        <p:spPr bwMode="auto">
          <a:xfrm>
            <a:off x="2286000" y="937579"/>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a:cs typeface="Arial" panose="020B0604020202020204" pitchFamily="34" charset="0"/>
              </a:rPr>
              <a:t>Ideally</a:t>
            </a:r>
          </a:p>
        </p:txBody>
      </p:sp>
      <p:sp>
        <p:nvSpPr>
          <p:cNvPr id="25661" name="Text Box 90"/>
          <p:cNvSpPr txBox="1">
            <a:spLocks noChangeArrowheads="1"/>
          </p:cNvSpPr>
          <p:nvPr/>
        </p:nvSpPr>
        <p:spPr bwMode="auto">
          <a:xfrm>
            <a:off x="6705600" y="920116"/>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a:cs typeface="Arial" panose="020B0604020202020204" pitchFamily="34" charset="0"/>
              </a:rPr>
              <a:t>Reality</a:t>
            </a:r>
          </a:p>
        </p:txBody>
      </p:sp>
      <p:sp>
        <p:nvSpPr>
          <p:cNvPr id="82" name="Text Box 1094"/>
          <p:cNvSpPr txBox="1">
            <a:spLocks noChangeArrowheads="1"/>
          </p:cNvSpPr>
          <p:nvPr/>
        </p:nvSpPr>
        <p:spPr bwMode="auto">
          <a:xfrm>
            <a:off x="3418602" y="6339801"/>
            <a:ext cx="876074" cy="323165"/>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500" i="1" dirty="0">
                <a:cs typeface="Arial" panose="020B0604020202020204" pitchFamily="34" charset="0"/>
              </a:rPr>
              <a:t>Interface</a:t>
            </a:r>
          </a:p>
        </p:txBody>
      </p:sp>
      <p:sp>
        <p:nvSpPr>
          <p:cNvPr id="8" name="Rectangle 7">
            <a:extLst>
              <a:ext uri="{FF2B5EF4-FFF2-40B4-BE49-F238E27FC236}">
                <a16:creationId xmlns:a16="http://schemas.microsoft.com/office/drawing/2014/main" id="{F0A8E05A-BB3A-9B42-B091-C80224D43E0B}"/>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31139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775520" y="60536"/>
            <a:ext cx="8229600" cy="53553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lgn="l" eaLnBrk="0" hangingPunct="0"/>
            <a:r>
              <a:rPr lang="en-US" sz="3200" dirty="0">
                <a:solidFill>
                  <a:srgbClr val="72AD46"/>
                </a:solidFill>
                <a:latin typeface="Arial" panose="020B0604020202020204" pitchFamily="34" charset="0"/>
                <a:cs typeface="Arial" pitchFamily="34" charset="0"/>
              </a:rPr>
              <a:t>Molecular interaction resources</a:t>
            </a:r>
          </a:p>
        </p:txBody>
      </p:sp>
      <p:graphicFrame>
        <p:nvGraphicFramePr>
          <p:cNvPr id="7" name="Chart 6"/>
          <p:cNvGraphicFramePr/>
          <p:nvPr>
            <p:extLst/>
          </p:nvPr>
        </p:nvGraphicFramePr>
        <p:xfrm>
          <a:off x="1199456" y="836712"/>
          <a:ext cx="9324528"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pathguide.gif"/>
          <p:cNvPicPr>
            <a:picLocks noChangeAspect="1"/>
          </p:cNvPicPr>
          <p:nvPr/>
        </p:nvPicPr>
        <p:blipFill>
          <a:blip r:embed="rId3"/>
          <a:stretch>
            <a:fillRect/>
          </a:stretch>
        </p:blipFill>
        <p:spPr>
          <a:xfrm>
            <a:off x="3071665" y="5721822"/>
            <a:ext cx="3514725" cy="371475"/>
          </a:xfrm>
          <a:prstGeom prst="rect">
            <a:avLst/>
          </a:prstGeom>
        </p:spPr>
      </p:pic>
      <p:sp>
        <p:nvSpPr>
          <p:cNvPr id="9" name="TextBox 8"/>
          <p:cNvSpPr txBox="1"/>
          <p:nvPr/>
        </p:nvSpPr>
        <p:spPr>
          <a:xfrm>
            <a:off x="6618108" y="5719474"/>
            <a:ext cx="2214196" cy="369332"/>
          </a:xfrm>
          <a:prstGeom prst="rect">
            <a:avLst/>
          </a:prstGeom>
          <a:noFill/>
        </p:spPr>
        <p:txBody>
          <a:bodyPr wrap="none" rtlCol="0">
            <a:spAutoFit/>
          </a:bodyPr>
          <a:lstStyle/>
          <a:p>
            <a:r>
              <a:rPr lang="en-GB" dirty="0">
                <a:cs typeface="Arial" panose="020B0604020202020204" pitchFamily="34" charset="0"/>
                <a:hlinkClick r:id="rId4"/>
              </a:rPr>
              <a:t>www.pathguide.org/</a:t>
            </a:r>
            <a:endParaRPr lang="en-GB" dirty="0">
              <a:cs typeface="Arial" panose="020B0604020202020204" pitchFamily="34" charset="0"/>
            </a:endParaRPr>
          </a:p>
        </p:txBody>
      </p:sp>
      <p:sp>
        <p:nvSpPr>
          <p:cNvPr id="10" name="TextBox 9"/>
          <p:cNvSpPr txBox="1"/>
          <p:nvPr/>
        </p:nvSpPr>
        <p:spPr>
          <a:xfrm>
            <a:off x="4727848" y="4860450"/>
            <a:ext cx="2670090" cy="584775"/>
          </a:xfrm>
          <a:prstGeom prst="rect">
            <a:avLst/>
          </a:prstGeom>
          <a:noFill/>
        </p:spPr>
        <p:txBody>
          <a:bodyPr wrap="none" rtlCol="0">
            <a:spAutoFit/>
          </a:bodyPr>
          <a:lstStyle/>
          <a:p>
            <a:r>
              <a:rPr lang="en-GB" sz="3200" b="1" dirty="0">
                <a:cs typeface="Arial" panose="020B0604020202020204" pitchFamily="34" charset="0"/>
              </a:rPr>
              <a:t>547 resources!</a:t>
            </a:r>
          </a:p>
        </p:txBody>
      </p:sp>
      <p:sp>
        <p:nvSpPr>
          <p:cNvPr id="11" name="Rectangle 10">
            <a:extLst>
              <a:ext uri="{FF2B5EF4-FFF2-40B4-BE49-F238E27FC236}">
                <a16:creationId xmlns:a16="http://schemas.microsoft.com/office/drawing/2014/main" id="{5214FAC0-8656-BE40-8EAC-473617C593BB}"/>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286492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bwMode="auto">
          <a:xfrm>
            <a:off x="1524000" y="6165304"/>
            <a:ext cx="9144000" cy="692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2400">
              <a:ea typeface="Geneva" pitchFamily="-112" charset="0"/>
              <a:cs typeface="Arial" pitchFamily="34" charset="0"/>
            </a:endParaRPr>
          </a:p>
        </p:txBody>
      </p:sp>
      <p:sp>
        <p:nvSpPr>
          <p:cNvPr id="2" name="Title 1"/>
          <p:cNvSpPr>
            <a:spLocks noGrp="1"/>
          </p:cNvSpPr>
          <p:nvPr>
            <p:ph type="title"/>
          </p:nvPr>
        </p:nvSpPr>
        <p:spPr>
          <a:xfrm>
            <a:off x="1847528" y="69246"/>
            <a:ext cx="8677568" cy="53553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a:t>
            </a:r>
          </a:p>
        </p:txBody>
      </p:sp>
      <p:sp>
        <p:nvSpPr>
          <p:cNvPr id="6" name="Rectangle 4"/>
          <p:cNvSpPr>
            <a:spLocks noChangeArrowheads="1"/>
          </p:cNvSpPr>
          <p:nvPr/>
        </p:nvSpPr>
        <p:spPr bwMode="auto">
          <a:xfrm>
            <a:off x="4007768" y="2356570"/>
            <a:ext cx="3240360" cy="3810000"/>
          </a:xfrm>
          <a:prstGeom prst="rect">
            <a:avLst/>
          </a:prstGeom>
          <a:solidFill>
            <a:srgbClr val="C0C0C0">
              <a:alpha val="30196"/>
            </a:srgbClr>
          </a:solidFill>
          <a:ln w="9525">
            <a:noFill/>
            <a:miter lim="800000"/>
            <a:headEnd/>
            <a:tailEnd/>
          </a:ln>
        </p:spPr>
        <p:txBody>
          <a:bodyPr wrap="none" anchor="ctr"/>
          <a:lstStyle/>
          <a:p>
            <a:endParaRPr lang="en-US">
              <a:cs typeface="Arial" pitchFamily="34" charset="0"/>
            </a:endParaRPr>
          </a:p>
        </p:txBody>
      </p:sp>
      <p:sp>
        <p:nvSpPr>
          <p:cNvPr id="35" name="Rectangle 44"/>
          <p:cNvSpPr>
            <a:spLocks noChangeArrowheads="1"/>
          </p:cNvSpPr>
          <p:nvPr/>
        </p:nvSpPr>
        <p:spPr bwMode="auto">
          <a:xfrm>
            <a:off x="1524000" y="2356570"/>
            <a:ext cx="2555776"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36" name="Line 50"/>
          <p:cNvSpPr>
            <a:spLocks noChangeShapeType="1"/>
          </p:cNvSpPr>
          <p:nvPr/>
        </p:nvSpPr>
        <p:spPr bwMode="auto">
          <a:xfrm>
            <a:off x="4007768" y="2015258"/>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grpSp>
        <p:nvGrpSpPr>
          <p:cNvPr id="85" name="Group 84"/>
          <p:cNvGrpSpPr/>
          <p:nvPr/>
        </p:nvGrpSpPr>
        <p:grpSpPr>
          <a:xfrm>
            <a:off x="4295800" y="2935099"/>
            <a:ext cx="2646914" cy="2866147"/>
            <a:chOff x="838200" y="2615332"/>
            <a:chExt cx="3124200" cy="3382963"/>
          </a:xfrm>
        </p:grpSpPr>
        <p:sp>
          <p:nvSpPr>
            <p:cNvPr id="37" name="Rectangle 52"/>
            <p:cNvSpPr>
              <a:spLocks noChangeArrowheads="1"/>
            </p:cNvSpPr>
            <p:nvPr/>
          </p:nvSpPr>
          <p:spPr bwMode="auto">
            <a:xfrm>
              <a:off x="838200" y="2615332"/>
              <a:ext cx="712788" cy="760413"/>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38" name="Group 53"/>
            <p:cNvGrpSpPr>
              <a:grpSpLocks/>
            </p:cNvGrpSpPr>
            <p:nvPr/>
          </p:nvGrpSpPr>
          <p:grpSpPr bwMode="auto">
            <a:xfrm>
              <a:off x="973138" y="2691532"/>
              <a:ext cx="449262" cy="615950"/>
              <a:chOff x="1680" y="3168"/>
              <a:chExt cx="768" cy="1056"/>
            </a:xfrm>
          </p:grpSpPr>
          <p:sp>
            <p:nvSpPr>
              <p:cNvPr id="39" name="AutoShape 54"/>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0" name="AutoShape 55"/>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41" name="AutoShape 56"/>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42" name="AutoShape 57"/>
            <p:cNvSpPr>
              <a:spLocks noChangeArrowheads="1"/>
            </p:cNvSpPr>
            <p:nvPr/>
          </p:nvSpPr>
          <p:spPr bwMode="auto">
            <a:xfrm>
              <a:off x="879475" y="3917082"/>
              <a:ext cx="633413" cy="633413"/>
            </a:xfrm>
            <a:prstGeom prst="roundRect">
              <a:avLst>
                <a:gd name="adj" fmla="val 16667"/>
              </a:avLst>
            </a:prstGeom>
            <a:solidFill>
              <a:srgbClr val="FF66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cxnSp>
          <p:nvCxnSpPr>
            <p:cNvPr id="43" name="AutoShape 58"/>
            <p:cNvCxnSpPr>
              <a:cxnSpLocks noChangeShapeType="1"/>
              <a:stCxn id="37" idx="2"/>
              <a:endCxn id="42" idx="0"/>
            </p:cNvCxnSpPr>
            <p:nvPr/>
          </p:nvCxnSpPr>
          <p:spPr bwMode="auto">
            <a:xfrm>
              <a:off x="1195388" y="3375745"/>
              <a:ext cx="1587" cy="541337"/>
            </a:xfrm>
            <a:prstGeom prst="straightConnector1">
              <a:avLst/>
            </a:prstGeom>
            <a:noFill/>
            <a:ln w="9525">
              <a:solidFill>
                <a:schemeClr val="tx1"/>
              </a:solidFill>
              <a:round/>
              <a:headEnd/>
              <a:tailEnd/>
            </a:ln>
          </p:spPr>
        </p:cxnSp>
        <p:sp>
          <p:nvSpPr>
            <p:cNvPr id="44" name="AutoShape 59"/>
            <p:cNvSpPr>
              <a:spLocks noChangeArrowheads="1"/>
            </p:cNvSpPr>
            <p:nvPr/>
          </p:nvSpPr>
          <p:spPr bwMode="auto">
            <a:xfrm>
              <a:off x="2209800" y="554109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45" name="AutoShape 60"/>
            <p:cNvCxnSpPr>
              <a:cxnSpLocks noChangeShapeType="1"/>
              <a:stCxn id="44" idx="0"/>
              <a:endCxn id="42" idx="2"/>
            </p:cNvCxnSpPr>
            <p:nvPr/>
          </p:nvCxnSpPr>
          <p:spPr bwMode="auto">
            <a:xfrm flipH="1" flipV="1">
              <a:off x="1196975" y="4550495"/>
              <a:ext cx="1241425" cy="990600"/>
            </a:xfrm>
            <a:prstGeom prst="straightConnector1">
              <a:avLst/>
            </a:prstGeom>
            <a:noFill/>
            <a:ln w="9525">
              <a:solidFill>
                <a:schemeClr val="tx1"/>
              </a:solidFill>
              <a:round/>
              <a:headEnd/>
              <a:tailEnd type="triangle" w="lg" len="lg"/>
            </a:ln>
          </p:spPr>
        </p:cxnSp>
        <p:sp>
          <p:nvSpPr>
            <p:cNvPr id="46" name="Rectangle 61"/>
            <p:cNvSpPr>
              <a:spLocks noChangeArrowheads="1"/>
            </p:cNvSpPr>
            <p:nvPr/>
          </p:nvSpPr>
          <p:spPr bwMode="auto">
            <a:xfrm>
              <a:off x="1649413" y="2615332"/>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47" name="Group 62"/>
            <p:cNvGrpSpPr>
              <a:grpSpLocks/>
            </p:cNvGrpSpPr>
            <p:nvPr/>
          </p:nvGrpSpPr>
          <p:grpSpPr bwMode="auto">
            <a:xfrm>
              <a:off x="1784350" y="2691532"/>
              <a:ext cx="449263" cy="615950"/>
              <a:chOff x="1680" y="3168"/>
              <a:chExt cx="768" cy="1056"/>
            </a:xfrm>
          </p:grpSpPr>
          <p:sp>
            <p:nvSpPr>
              <p:cNvPr id="48" name="AutoShape 63"/>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49" name="AutoShape 64"/>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0" name="AutoShape 65"/>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1" name="AutoShape 66"/>
            <p:cNvSpPr>
              <a:spLocks noChangeArrowheads="1"/>
            </p:cNvSpPr>
            <p:nvPr/>
          </p:nvSpPr>
          <p:spPr bwMode="auto">
            <a:xfrm>
              <a:off x="1690688" y="3917082"/>
              <a:ext cx="633412" cy="633413"/>
            </a:xfrm>
            <a:prstGeom prst="roundRect">
              <a:avLst>
                <a:gd name="adj" fmla="val 16667"/>
              </a:avLst>
            </a:prstGeom>
            <a:solidFill>
              <a:srgbClr val="0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cxnSp>
          <p:nvCxnSpPr>
            <p:cNvPr id="52" name="AutoShape 67"/>
            <p:cNvCxnSpPr>
              <a:cxnSpLocks noChangeShapeType="1"/>
              <a:stCxn id="46" idx="2"/>
              <a:endCxn id="51" idx="0"/>
            </p:cNvCxnSpPr>
            <p:nvPr/>
          </p:nvCxnSpPr>
          <p:spPr bwMode="auto">
            <a:xfrm>
              <a:off x="2006600" y="3375745"/>
              <a:ext cx="1588" cy="541337"/>
            </a:xfrm>
            <a:prstGeom prst="straightConnector1">
              <a:avLst/>
            </a:prstGeom>
            <a:noFill/>
            <a:ln w="9525">
              <a:solidFill>
                <a:schemeClr val="tx1"/>
              </a:solidFill>
              <a:round/>
              <a:headEnd/>
              <a:tailEnd/>
            </a:ln>
          </p:spPr>
        </p:cxnSp>
        <p:sp>
          <p:nvSpPr>
            <p:cNvPr id="53" name="Rectangle 68"/>
            <p:cNvSpPr>
              <a:spLocks noChangeArrowheads="1"/>
            </p:cNvSpPr>
            <p:nvPr/>
          </p:nvSpPr>
          <p:spPr bwMode="auto">
            <a:xfrm>
              <a:off x="2438400" y="2615332"/>
              <a:ext cx="712788" cy="760413"/>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54" name="Group 69"/>
            <p:cNvGrpSpPr>
              <a:grpSpLocks/>
            </p:cNvGrpSpPr>
            <p:nvPr/>
          </p:nvGrpSpPr>
          <p:grpSpPr bwMode="auto">
            <a:xfrm>
              <a:off x="2573338" y="2691532"/>
              <a:ext cx="449262" cy="615950"/>
              <a:chOff x="1680" y="3168"/>
              <a:chExt cx="768" cy="1056"/>
            </a:xfrm>
          </p:grpSpPr>
          <p:sp>
            <p:nvSpPr>
              <p:cNvPr id="55" name="AutoShape 70"/>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56" name="AutoShape 71"/>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57" name="AutoShape 72"/>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58" name="AutoShape 73"/>
            <p:cNvSpPr>
              <a:spLocks noChangeArrowheads="1"/>
            </p:cNvSpPr>
            <p:nvPr/>
          </p:nvSpPr>
          <p:spPr bwMode="auto">
            <a:xfrm>
              <a:off x="2479675" y="3917082"/>
              <a:ext cx="633413" cy="633413"/>
            </a:xfrm>
            <a:prstGeom prst="roundRect">
              <a:avLst>
                <a:gd name="adj" fmla="val 16667"/>
              </a:avLst>
            </a:prstGeom>
            <a:solidFill>
              <a:srgbClr val="800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cxnSp>
          <p:nvCxnSpPr>
            <p:cNvPr id="59" name="AutoShape 74"/>
            <p:cNvCxnSpPr>
              <a:cxnSpLocks noChangeShapeType="1"/>
              <a:stCxn id="53" idx="2"/>
              <a:endCxn id="58" idx="0"/>
            </p:cNvCxnSpPr>
            <p:nvPr/>
          </p:nvCxnSpPr>
          <p:spPr bwMode="auto">
            <a:xfrm>
              <a:off x="2795588" y="3375745"/>
              <a:ext cx="1587" cy="541337"/>
            </a:xfrm>
            <a:prstGeom prst="straightConnector1">
              <a:avLst/>
            </a:prstGeom>
            <a:noFill/>
            <a:ln w="9525">
              <a:solidFill>
                <a:schemeClr val="tx1"/>
              </a:solidFill>
              <a:round/>
              <a:headEnd/>
              <a:tailEnd/>
            </a:ln>
          </p:spPr>
        </p:cxnSp>
        <p:sp>
          <p:nvSpPr>
            <p:cNvPr id="60" name="Rectangle 75"/>
            <p:cNvSpPr>
              <a:spLocks noChangeArrowheads="1"/>
            </p:cNvSpPr>
            <p:nvPr/>
          </p:nvSpPr>
          <p:spPr bwMode="auto">
            <a:xfrm>
              <a:off x="3249613" y="2615332"/>
              <a:ext cx="712787" cy="760413"/>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61" name="Group 76"/>
            <p:cNvGrpSpPr>
              <a:grpSpLocks/>
            </p:cNvGrpSpPr>
            <p:nvPr/>
          </p:nvGrpSpPr>
          <p:grpSpPr bwMode="auto">
            <a:xfrm>
              <a:off x="3384550" y="2691532"/>
              <a:ext cx="449263" cy="615950"/>
              <a:chOff x="1680" y="3168"/>
              <a:chExt cx="768" cy="1056"/>
            </a:xfrm>
          </p:grpSpPr>
          <p:sp>
            <p:nvSpPr>
              <p:cNvPr id="62" name="AutoShape 77"/>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63" name="AutoShape 78"/>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64" name="AutoShape 79"/>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65" name="AutoShape 80"/>
            <p:cNvSpPr>
              <a:spLocks noChangeArrowheads="1"/>
            </p:cNvSpPr>
            <p:nvPr/>
          </p:nvSpPr>
          <p:spPr bwMode="auto">
            <a:xfrm>
              <a:off x="3290888" y="3917082"/>
              <a:ext cx="633412" cy="633413"/>
            </a:xfrm>
            <a:prstGeom prst="roundRect">
              <a:avLst>
                <a:gd name="adj" fmla="val 16667"/>
              </a:avLst>
            </a:prstGeom>
            <a:solidFill>
              <a:srgbClr val="808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endParaRPr lang="en-US" dirty="0">
                <a:solidFill>
                  <a:schemeClr val="bg1"/>
                </a:solidFill>
                <a:cs typeface="Arial" pitchFamily="34" charset="0"/>
              </a:endParaRPr>
            </a:p>
          </p:txBody>
        </p:sp>
        <p:cxnSp>
          <p:nvCxnSpPr>
            <p:cNvPr id="66" name="AutoShape 81"/>
            <p:cNvCxnSpPr>
              <a:cxnSpLocks noChangeShapeType="1"/>
              <a:stCxn id="60" idx="2"/>
              <a:endCxn id="65" idx="0"/>
            </p:cNvCxnSpPr>
            <p:nvPr/>
          </p:nvCxnSpPr>
          <p:spPr bwMode="auto">
            <a:xfrm>
              <a:off x="3606800" y="3375745"/>
              <a:ext cx="1588" cy="541337"/>
            </a:xfrm>
            <a:prstGeom prst="straightConnector1">
              <a:avLst/>
            </a:prstGeom>
            <a:noFill/>
            <a:ln w="9525">
              <a:solidFill>
                <a:schemeClr val="tx1"/>
              </a:solidFill>
              <a:round/>
              <a:headEnd/>
              <a:tailEnd/>
            </a:ln>
          </p:spPr>
        </p:cxnSp>
        <p:cxnSp>
          <p:nvCxnSpPr>
            <p:cNvPr id="67" name="AutoShape 82"/>
            <p:cNvCxnSpPr>
              <a:cxnSpLocks noChangeShapeType="1"/>
              <a:stCxn id="44" idx="0"/>
              <a:endCxn id="51" idx="2"/>
            </p:cNvCxnSpPr>
            <p:nvPr/>
          </p:nvCxnSpPr>
          <p:spPr bwMode="auto">
            <a:xfrm flipH="1" flipV="1">
              <a:off x="2008188" y="4550495"/>
              <a:ext cx="430212" cy="990600"/>
            </a:xfrm>
            <a:prstGeom prst="straightConnector1">
              <a:avLst/>
            </a:prstGeom>
            <a:noFill/>
            <a:ln w="9525">
              <a:solidFill>
                <a:schemeClr val="tx1"/>
              </a:solidFill>
              <a:round/>
              <a:headEnd/>
              <a:tailEnd type="triangle" w="lg" len="lg"/>
            </a:ln>
          </p:spPr>
        </p:cxnSp>
        <p:cxnSp>
          <p:nvCxnSpPr>
            <p:cNvPr id="68" name="AutoShape 83"/>
            <p:cNvCxnSpPr>
              <a:cxnSpLocks noChangeShapeType="1"/>
              <a:stCxn id="44" idx="0"/>
              <a:endCxn id="58" idx="2"/>
            </p:cNvCxnSpPr>
            <p:nvPr/>
          </p:nvCxnSpPr>
          <p:spPr bwMode="auto">
            <a:xfrm flipV="1">
              <a:off x="2438400" y="4550495"/>
              <a:ext cx="358775" cy="990600"/>
            </a:xfrm>
            <a:prstGeom prst="straightConnector1">
              <a:avLst/>
            </a:prstGeom>
            <a:noFill/>
            <a:ln w="9525">
              <a:solidFill>
                <a:schemeClr val="tx1"/>
              </a:solidFill>
              <a:round/>
              <a:headEnd/>
              <a:tailEnd type="triangle" w="lg" len="lg"/>
            </a:ln>
          </p:spPr>
        </p:cxnSp>
        <p:cxnSp>
          <p:nvCxnSpPr>
            <p:cNvPr id="69" name="AutoShape 84"/>
            <p:cNvCxnSpPr>
              <a:cxnSpLocks noChangeShapeType="1"/>
              <a:stCxn id="44" idx="0"/>
              <a:endCxn id="65" idx="2"/>
            </p:cNvCxnSpPr>
            <p:nvPr/>
          </p:nvCxnSpPr>
          <p:spPr bwMode="auto">
            <a:xfrm flipV="1">
              <a:off x="2438400" y="4550495"/>
              <a:ext cx="1169988" cy="990600"/>
            </a:xfrm>
            <a:prstGeom prst="straightConnector1">
              <a:avLst/>
            </a:prstGeom>
            <a:noFill/>
            <a:ln w="9525">
              <a:solidFill>
                <a:schemeClr val="tx1"/>
              </a:solidFill>
              <a:round/>
              <a:headEnd/>
              <a:tailEnd type="triangle" w="lg" len="lg"/>
            </a:ln>
          </p:spPr>
        </p:cxnSp>
      </p:grpSp>
      <p:sp>
        <p:nvSpPr>
          <p:cNvPr id="70" name="Text Box 89"/>
          <p:cNvSpPr txBox="1">
            <a:spLocks noChangeArrowheads="1"/>
          </p:cNvSpPr>
          <p:nvPr/>
        </p:nvSpPr>
        <p:spPr bwMode="auto">
          <a:xfrm>
            <a:off x="1632392" y="1934296"/>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a:cs typeface="Arial" pitchFamily="34" charset="0"/>
              </a:rPr>
              <a:t>Ideally</a:t>
            </a:r>
          </a:p>
        </p:txBody>
      </p:sp>
      <p:sp>
        <p:nvSpPr>
          <p:cNvPr id="71" name="Text Box 90"/>
          <p:cNvSpPr txBox="1">
            <a:spLocks noChangeArrowheads="1"/>
          </p:cNvSpPr>
          <p:nvPr/>
        </p:nvSpPr>
        <p:spPr bwMode="auto">
          <a:xfrm>
            <a:off x="7320136" y="1916833"/>
            <a:ext cx="3276600" cy="444417"/>
          </a:xfrm>
          <a:prstGeom prst="rect">
            <a:avLst/>
          </a:prstGeom>
          <a:noFill/>
          <a:ln w="9525">
            <a:noFill/>
            <a:miter lim="800000"/>
            <a:headEnd/>
            <a:tailEnd/>
          </a:ln>
        </p:spPr>
        <p:txBody>
          <a:bodyPr>
            <a:spAutoFit/>
          </a:bodyPr>
          <a:lstStyle/>
          <a:p>
            <a:pPr algn="ctr">
              <a:lnSpc>
                <a:spcPct val="104000"/>
              </a:lnSpc>
              <a:buClr>
                <a:srgbClr val="000000"/>
              </a:buClr>
              <a:buSzPct val="45000"/>
              <a:buFont typeface="Wingdings" pitchFamily="2" charset="2"/>
              <a:buNone/>
            </a:pPr>
            <a:r>
              <a:rPr lang="en-US" sz="2200" dirty="0">
                <a:cs typeface="Arial" pitchFamily="34" charset="0"/>
              </a:rPr>
              <a:t>Compromise</a:t>
            </a:r>
          </a:p>
        </p:txBody>
      </p:sp>
      <p:sp>
        <p:nvSpPr>
          <p:cNvPr id="72" name="Line 91"/>
          <p:cNvSpPr>
            <a:spLocks noChangeShapeType="1"/>
          </p:cNvSpPr>
          <p:nvPr/>
        </p:nvSpPr>
        <p:spPr bwMode="auto">
          <a:xfrm>
            <a:off x="1524000" y="616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73" name="Text Box 94"/>
          <p:cNvSpPr txBox="1">
            <a:spLocks noChangeArrowheads="1"/>
          </p:cNvSpPr>
          <p:nvPr/>
        </p:nvSpPr>
        <p:spPr bwMode="auto">
          <a:xfrm>
            <a:off x="2021507" y="6373813"/>
            <a:ext cx="978538" cy="338554"/>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a:cs typeface="Arial" pitchFamily="34" charset="0"/>
              </a:rPr>
              <a:t>Database</a:t>
            </a:r>
          </a:p>
        </p:txBody>
      </p:sp>
      <p:grpSp>
        <p:nvGrpSpPr>
          <p:cNvPr id="74" name="Group 95"/>
          <p:cNvGrpSpPr>
            <a:grpSpLocks/>
          </p:cNvGrpSpPr>
          <p:nvPr/>
        </p:nvGrpSpPr>
        <p:grpSpPr bwMode="auto">
          <a:xfrm>
            <a:off x="1729408" y="6345239"/>
            <a:ext cx="288925" cy="396875"/>
            <a:chOff x="1680" y="3168"/>
            <a:chExt cx="768" cy="1056"/>
          </a:xfrm>
        </p:grpSpPr>
        <p:sp>
          <p:nvSpPr>
            <p:cNvPr id="75" name="AutoShape 96"/>
            <p:cNvSpPr>
              <a:spLocks noChangeArrowheads="1"/>
            </p:cNvSpPr>
            <p:nvPr/>
          </p:nvSpPr>
          <p:spPr bwMode="auto">
            <a:xfrm>
              <a:off x="1680" y="3840"/>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sp>
          <p:nvSpPr>
            <p:cNvPr id="76" name="AutoShape 97"/>
            <p:cNvSpPr>
              <a:spLocks noChangeArrowheads="1"/>
            </p:cNvSpPr>
            <p:nvPr/>
          </p:nvSpPr>
          <p:spPr bwMode="auto">
            <a:xfrm>
              <a:off x="1680" y="3504"/>
              <a:ext cx="768" cy="384"/>
            </a:xfrm>
            <a:prstGeom prst="can">
              <a:avLst>
                <a:gd name="adj" fmla="val 25000"/>
              </a:avLst>
            </a:prstGeom>
            <a:solidFill>
              <a:srgbClr val="969696"/>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itchFamily="34" charset="0"/>
              </a:endParaRPr>
            </a:p>
          </p:txBody>
        </p:sp>
        <p:sp>
          <p:nvSpPr>
            <p:cNvPr id="77" name="AutoShape 98"/>
            <p:cNvSpPr>
              <a:spLocks noChangeArrowheads="1"/>
            </p:cNvSpPr>
            <p:nvPr/>
          </p:nvSpPr>
          <p:spPr bwMode="auto">
            <a:xfrm>
              <a:off x="1680" y="3168"/>
              <a:ext cx="768" cy="384"/>
            </a:xfrm>
            <a:prstGeom prst="can">
              <a:avLst>
                <a:gd name="adj" fmla="val 25000"/>
              </a:avLst>
            </a:prstGeom>
            <a:solidFill>
              <a:srgbClr val="969696"/>
            </a:solidFill>
            <a:ln w="9525">
              <a:solidFill>
                <a:schemeClr val="tx1"/>
              </a:solidFill>
              <a:round/>
              <a:headEnd/>
              <a:tailEnd/>
            </a:ln>
          </p:spPr>
          <p:txBody>
            <a:bodyPr wrap="none" anchor="ctr"/>
            <a:lstStyle/>
            <a:p>
              <a:endParaRPr lang="en-US">
                <a:cs typeface="Arial" pitchFamily="34" charset="0"/>
              </a:endParaRPr>
            </a:p>
          </p:txBody>
        </p:sp>
      </p:grpSp>
      <p:sp>
        <p:nvSpPr>
          <p:cNvPr id="78" name="Text Box 99"/>
          <p:cNvSpPr txBox="1">
            <a:spLocks noChangeArrowheads="1"/>
          </p:cNvSpPr>
          <p:nvPr/>
        </p:nvSpPr>
        <p:spPr bwMode="auto">
          <a:xfrm>
            <a:off x="3583607" y="6373813"/>
            <a:ext cx="922112" cy="338554"/>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dirty="0">
                <a:cs typeface="Arial" pitchFamily="34" charset="0"/>
              </a:rPr>
              <a:t>Interface</a:t>
            </a:r>
          </a:p>
        </p:txBody>
      </p:sp>
      <p:sp>
        <p:nvSpPr>
          <p:cNvPr id="79" name="AutoShape 100"/>
          <p:cNvSpPr>
            <a:spLocks noChangeArrowheads="1"/>
          </p:cNvSpPr>
          <p:nvPr/>
        </p:nvSpPr>
        <p:spPr bwMode="auto">
          <a:xfrm>
            <a:off x="3281983" y="6373813"/>
            <a:ext cx="328613" cy="328612"/>
          </a:xfrm>
          <a:prstGeom prst="roundRect">
            <a:avLst>
              <a:gd name="adj" fmla="val 16667"/>
            </a:avLst>
          </a:prstGeom>
          <a:solidFill>
            <a:srgbClr val="80808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000" dirty="0">
                <a:solidFill>
                  <a:schemeClr val="bg1"/>
                </a:solidFill>
                <a:cs typeface="Arial" pitchFamily="34" charset="0"/>
              </a:rPr>
              <a:t>I</a:t>
            </a:r>
          </a:p>
        </p:txBody>
      </p:sp>
      <p:sp>
        <p:nvSpPr>
          <p:cNvPr id="80" name="AutoShape 101"/>
          <p:cNvSpPr>
            <a:spLocks noChangeArrowheads="1"/>
          </p:cNvSpPr>
          <p:nvPr/>
        </p:nvSpPr>
        <p:spPr bwMode="auto">
          <a:xfrm>
            <a:off x="4744789" y="6365875"/>
            <a:ext cx="304800" cy="304800"/>
          </a:xfrm>
          <a:prstGeom prst="smileyFace">
            <a:avLst>
              <a:gd name="adj" fmla="val 4653"/>
            </a:avLst>
          </a:prstGeom>
          <a:solidFill>
            <a:srgbClr val="C0C0C0">
              <a:alpha val="23921"/>
            </a:srgbClr>
          </a:solidFill>
          <a:ln w="9525">
            <a:solidFill>
              <a:schemeClr val="tx1"/>
            </a:solidFill>
            <a:round/>
            <a:headEnd/>
            <a:tailEnd/>
          </a:ln>
        </p:spPr>
        <p:txBody>
          <a:bodyPr wrap="none" anchor="ctr"/>
          <a:lstStyle/>
          <a:p>
            <a:endParaRPr lang="en-US">
              <a:cs typeface="Arial" pitchFamily="34" charset="0"/>
            </a:endParaRPr>
          </a:p>
        </p:txBody>
      </p:sp>
      <p:sp>
        <p:nvSpPr>
          <p:cNvPr id="81" name="Text Box 102"/>
          <p:cNvSpPr txBox="1">
            <a:spLocks noChangeArrowheads="1"/>
          </p:cNvSpPr>
          <p:nvPr/>
        </p:nvSpPr>
        <p:spPr bwMode="auto">
          <a:xfrm>
            <a:off x="5051177" y="6373813"/>
            <a:ext cx="564578" cy="338554"/>
          </a:xfrm>
          <a:prstGeom prst="rect">
            <a:avLst/>
          </a:prstGeom>
          <a:noFill/>
          <a:ln w="9525">
            <a:noFill/>
            <a:miter lim="800000"/>
            <a:headEnd/>
            <a:tailEnd/>
          </a:ln>
        </p:spPr>
        <p:txBody>
          <a:bodyPr wrap="none">
            <a:spAutoFit/>
          </a:bodyPr>
          <a:lstStyle/>
          <a:p>
            <a:pPr>
              <a:lnSpc>
                <a:spcPct val="104000"/>
              </a:lnSpc>
              <a:buClr>
                <a:srgbClr val="000000"/>
              </a:buClr>
              <a:buSzPct val="45000"/>
              <a:buFont typeface="Wingdings" pitchFamily="2" charset="2"/>
              <a:buNone/>
            </a:pPr>
            <a:r>
              <a:rPr lang="en-US" sz="1600" i="1">
                <a:cs typeface="Arial" pitchFamily="34" charset="0"/>
              </a:rPr>
              <a:t>User</a:t>
            </a:r>
          </a:p>
        </p:txBody>
      </p:sp>
      <p:sp>
        <p:nvSpPr>
          <p:cNvPr id="82" name="Line 105"/>
          <p:cNvSpPr>
            <a:spLocks noChangeShapeType="1"/>
          </p:cNvSpPr>
          <p:nvPr/>
        </p:nvSpPr>
        <p:spPr bwMode="auto">
          <a:xfrm>
            <a:off x="1524000" y="2356570"/>
            <a:ext cx="9144000" cy="0"/>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83" name="Rectangle 6"/>
          <p:cNvSpPr>
            <a:spLocks noChangeArrowheads="1"/>
          </p:cNvSpPr>
          <p:nvPr/>
        </p:nvSpPr>
        <p:spPr bwMode="auto">
          <a:xfrm>
            <a:off x="1879600" y="764705"/>
            <a:ext cx="8464550" cy="1144929"/>
          </a:xfrm>
          <a:prstGeom prst="rect">
            <a:avLst/>
          </a:prstGeom>
          <a:noFill/>
          <a:ln w="9525">
            <a:noFill/>
            <a:miter lim="800000"/>
            <a:headEnd/>
            <a:tailEnd/>
          </a:ln>
        </p:spPr>
        <p:txBody>
          <a:bodyPr>
            <a:spAutoFit/>
          </a:bodyPr>
          <a:lstStyle/>
          <a:p>
            <a:pPr algn="ctr">
              <a:lnSpc>
                <a:spcPct val="90000"/>
              </a:lnSpc>
              <a:spcBef>
                <a:spcPct val="20000"/>
              </a:spcBef>
            </a:pPr>
            <a:r>
              <a:rPr lang="en-US" b="1" dirty="0">
                <a:cs typeface="Arial" pitchFamily="34" charset="0"/>
              </a:rPr>
              <a:t>Combining </a:t>
            </a:r>
            <a:r>
              <a:rPr lang="en-US" sz="3200" b="1" dirty="0">
                <a:cs typeface="Arial" pitchFamily="34" charset="0"/>
              </a:rPr>
              <a:t>data</a:t>
            </a:r>
            <a:r>
              <a:rPr lang="en-US" dirty="0">
                <a:cs typeface="Arial" pitchFamily="34" charset="0"/>
              </a:rPr>
              <a:t> residing in </a:t>
            </a:r>
            <a:r>
              <a:rPr lang="en-US" b="1" dirty="0">
                <a:cs typeface="Arial" pitchFamily="34" charset="0"/>
              </a:rPr>
              <a:t>different sources</a:t>
            </a:r>
            <a:endParaRPr lang="en-US" dirty="0">
              <a:cs typeface="Arial" pitchFamily="34" charset="0"/>
            </a:endParaRPr>
          </a:p>
          <a:p>
            <a:pPr algn="ctr">
              <a:lnSpc>
                <a:spcPct val="90000"/>
              </a:lnSpc>
              <a:spcBef>
                <a:spcPct val="20000"/>
              </a:spcBef>
            </a:pPr>
            <a:r>
              <a:rPr lang="en-US" dirty="0">
                <a:cs typeface="Arial" pitchFamily="34" charset="0"/>
              </a:rPr>
              <a:t>… providing users with a </a:t>
            </a:r>
            <a:r>
              <a:rPr lang="en-US" b="1" dirty="0">
                <a:cs typeface="Arial" pitchFamily="34" charset="0"/>
              </a:rPr>
              <a:t>unified view</a:t>
            </a:r>
            <a:r>
              <a:rPr lang="en-US" dirty="0">
                <a:cs typeface="Arial" pitchFamily="34" charset="0"/>
              </a:rPr>
              <a:t> of these data.</a:t>
            </a:r>
            <a:endParaRPr lang="en-US" sz="2000" dirty="0">
              <a:cs typeface="Arial" pitchFamily="34" charset="0"/>
            </a:endParaRPr>
          </a:p>
          <a:p>
            <a:pPr algn="ctr">
              <a:lnSpc>
                <a:spcPct val="90000"/>
              </a:lnSpc>
              <a:spcBef>
                <a:spcPct val="20000"/>
              </a:spcBef>
            </a:pPr>
            <a:endParaRPr lang="en-US" dirty="0">
              <a:cs typeface="Arial" pitchFamily="34" charset="0"/>
            </a:endParaRPr>
          </a:p>
        </p:txBody>
      </p:sp>
      <p:grpSp>
        <p:nvGrpSpPr>
          <p:cNvPr id="86" name="Group 85"/>
          <p:cNvGrpSpPr/>
          <p:nvPr/>
        </p:nvGrpSpPr>
        <p:grpSpPr>
          <a:xfrm>
            <a:off x="7464152" y="2777929"/>
            <a:ext cx="2988539" cy="3003334"/>
            <a:chOff x="5138738" y="2469282"/>
            <a:chExt cx="3527425" cy="3544888"/>
          </a:xfrm>
        </p:grpSpPr>
        <p:sp>
          <p:nvSpPr>
            <p:cNvPr id="7" name="Rectangle 75"/>
            <p:cNvSpPr>
              <a:spLocks noChangeArrowheads="1"/>
            </p:cNvSpPr>
            <p:nvPr/>
          </p:nvSpPr>
          <p:spPr bwMode="auto">
            <a:xfrm>
              <a:off x="5138738" y="2469282"/>
              <a:ext cx="3527425" cy="1104900"/>
            </a:xfrm>
            <a:prstGeom prst="rect">
              <a:avLst/>
            </a:prstGeom>
            <a:solidFill>
              <a:schemeClr val="bg1"/>
            </a:solidFill>
            <a:ln w="12700">
              <a:solidFill>
                <a:schemeClr val="tx1"/>
              </a:solidFill>
              <a:prstDash val="sysDot"/>
              <a:miter lim="800000"/>
              <a:headEnd/>
              <a:tailEnd/>
            </a:ln>
          </p:spPr>
          <p:txBody>
            <a:bodyPr wrap="none" anchor="ctr"/>
            <a:lstStyle/>
            <a:p>
              <a:endParaRPr lang="en-US">
                <a:cs typeface="Arial" pitchFamily="34" charset="0"/>
              </a:endParaRPr>
            </a:p>
          </p:txBody>
        </p:sp>
        <p:grpSp>
          <p:nvGrpSpPr>
            <p:cNvPr id="11" name="Group 8"/>
            <p:cNvGrpSpPr>
              <a:grpSpLocks/>
            </p:cNvGrpSpPr>
            <p:nvPr/>
          </p:nvGrpSpPr>
          <p:grpSpPr bwMode="auto">
            <a:xfrm>
              <a:off x="5334000" y="2623270"/>
              <a:ext cx="3124200" cy="3390900"/>
              <a:chOff x="5334000" y="2740868"/>
              <a:chExt cx="3124200" cy="3390900"/>
            </a:xfrm>
          </p:grpSpPr>
          <p:sp>
            <p:nvSpPr>
              <p:cNvPr id="12" name="Rectangle 9"/>
              <p:cNvSpPr>
                <a:spLocks noChangeArrowheads="1"/>
              </p:cNvSpPr>
              <p:nvPr/>
            </p:nvSpPr>
            <p:spPr bwMode="auto">
              <a:xfrm>
                <a:off x="5334000" y="2748806"/>
                <a:ext cx="712788" cy="760412"/>
              </a:xfrm>
              <a:prstGeom prst="rect">
                <a:avLst/>
              </a:prstGeom>
              <a:solidFill>
                <a:srgbClr val="FF66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3" name="Group 10"/>
              <p:cNvGrpSpPr>
                <a:grpSpLocks/>
              </p:cNvGrpSpPr>
              <p:nvPr/>
            </p:nvGrpSpPr>
            <p:grpSpPr bwMode="auto">
              <a:xfrm>
                <a:off x="5468938" y="2825006"/>
                <a:ext cx="449262" cy="615950"/>
                <a:chOff x="1680" y="3168"/>
                <a:chExt cx="768" cy="1056"/>
              </a:xfrm>
            </p:grpSpPr>
            <p:sp>
              <p:nvSpPr>
                <p:cNvPr id="32" name="AutoShape 11"/>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3" name="AutoShape 12"/>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4" name="AutoShape 13"/>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4" name="AutoShape 14"/>
              <p:cNvSpPr>
                <a:spLocks noChangeArrowheads="1"/>
              </p:cNvSpPr>
              <p:nvPr/>
            </p:nvSpPr>
            <p:spPr bwMode="auto">
              <a:xfrm>
                <a:off x="6550124" y="4431556"/>
                <a:ext cx="709612" cy="709612"/>
              </a:xfrm>
              <a:prstGeom prst="roundRect">
                <a:avLst>
                  <a:gd name="adj" fmla="val 16667"/>
                </a:avLst>
              </a:prstGeom>
              <a:solidFill>
                <a:srgbClr val="800000"/>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300" dirty="0">
                    <a:solidFill>
                      <a:schemeClr val="bg1"/>
                    </a:solidFill>
                    <a:cs typeface="Arial" pitchFamily="34" charset="0"/>
                  </a:rPr>
                  <a:t>I</a:t>
                </a:r>
              </a:p>
            </p:txBody>
          </p:sp>
          <p:sp>
            <p:nvSpPr>
              <p:cNvPr id="15" name="AutoShape 16"/>
              <p:cNvSpPr>
                <a:spLocks noChangeArrowheads="1"/>
              </p:cNvSpPr>
              <p:nvPr/>
            </p:nvSpPr>
            <p:spPr bwMode="auto">
              <a:xfrm>
                <a:off x="6672361" y="5674568"/>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16" name="AutoShape 17"/>
              <p:cNvCxnSpPr>
                <a:cxnSpLocks noChangeShapeType="1"/>
                <a:stCxn id="15" idx="0"/>
                <a:endCxn id="14" idx="2"/>
              </p:cNvCxnSpPr>
              <p:nvPr/>
            </p:nvCxnSpPr>
            <p:spPr bwMode="auto">
              <a:xfrm flipV="1">
                <a:off x="6900961" y="5141168"/>
                <a:ext cx="4763" cy="533400"/>
              </a:xfrm>
              <a:prstGeom prst="straightConnector1">
                <a:avLst/>
              </a:prstGeom>
              <a:noFill/>
              <a:ln w="9525">
                <a:solidFill>
                  <a:schemeClr val="tx1"/>
                </a:solidFill>
                <a:round/>
                <a:headEnd/>
                <a:tailEnd type="triangle" w="lg" len="lg"/>
              </a:ln>
            </p:spPr>
          </p:cxnSp>
          <p:sp>
            <p:nvSpPr>
              <p:cNvPr id="17" name="Rectangle 18"/>
              <p:cNvSpPr>
                <a:spLocks noChangeArrowheads="1"/>
              </p:cNvSpPr>
              <p:nvPr/>
            </p:nvSpPr>
            <p:spPr bwMode="auto">
              <a:xfrm>
                <a:off x="6145213" y="2740868"/>
                <a:ext cx="712787" cy="760413"/>
              </a:xfrm>
              <a:prstGeom prst="rect">
                <a:avLst/>
              </a:prstGeom>
              <a:solidFill>
                <a:srgbClr val="0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18" name="Group 19"/>
              <p:cNvGrpSpPr>
                <a:grpSpLocks/>
              </p:cNvGrpSpPr>
              <p:nvPr/>
            </p:nvGrpSpPr>
            <p:grpSpPr bwMode="auto">
              <a:xfrm>
                <a:off x="6280150" y="2807544"/>
                <a:ext cx="449263" cy="625283"/>
                <a:chOff x="1680" y="3168"/>
                <a:chExt cx="768" cy="1072"/>
              </a:xfrm>
            </p:grpSpPr>
            <p:sp>
              <p:nvSpPr>
                <p:cNvPr id="29" name="AutoShape 20"/>
                <p:cNvSpPr>
                  <a:spLocks noChangeArrowheads="1"/>
                </p:cNvSpPr>
                <p:nvPr/>
              </p:nvSpPr>
              <p:spPr bwMode="auto">
                <a:xfrm>
                  <a:off x="1680" y="3856"/>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30" name="AutoShape 21"/>
                <p:cNvSpPr>
                  <a:spLocks noChangeArrowheads="1"/>
                </p:cNvSpPr>
                <p:nvPr/>
              </p:nvSpPr>
              <p:spPr bwMode="auto">
                <a:xfrm>
                  <a:off x="1680" y="352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31" name="AutoShape 22"/>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19" name="Rectangle 24"/>
              <p:cNvSpPr>
                <a:spLocks noChangeArrowheads="1"/>
              </p:cNvSpPr>
              <p:nvPr/>
            </p:nvSpPr>
            <p:spPr bwMode="auto">
              <a:xfrm>
                <a:off x="6934200" y="2748806"/>
                <a:ext cx="712788" cy="760412"/>
              </a:xfrm>
              <a:prstGeom prst="rect">
                <a:avLst/>
              </a:prstGeom>
              <a:solidFill>
                <a:srgbClr val="8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0" name="Group 25"/>
              <p:cNvGrpSpPr>
                <a:grpSpLocks/>
              </p:cNvGrpSpPr>
              <p:nvPr/>
            </p:nvGrpSpPr>
            <p:grpSpPr bwMode="auto">
              <a:xfrm>
                <a:off x="7069138" y="2825006"/>
                <a:ext cx="449262" cy="615950"/>
                <a:chOff x="1680" y="3168"/>
                <a:chExt cx="768" cy="1056"/>
              </a:xfrm>
            </p:grpSpPr>
            <p:sp>
              <p:nvSpPr>
                <p:cNvPr id="26" name="AutoShape 26"/>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7" name="AutoShape 27"/>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8" name="AutoShape 28"/>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sz="1400">
                    <a:cs typeface="Arial" pitchFamily="34" charset="0"/>
                  </a:endParaRPr>
                </a:p>
              </p:txBody>
            </p:sp>
          </p:grpSp>
          <p:sp>
            <p:nvSpPr>
              <p:cNvPr id="21" name="Rectangle 30"/>
              <p:cNvSpPr>
                <a:spLocks noChangeArrowheads="1"/>
              </p:cNvSpPr>
              <p:nvPr/>
            </p:nvSpPr>
            <p:spPr bwMode="auto">
              <a:xfrm>
                <a:off x="7745413" y="2748806"/>
                <a:ext cx="712787" cy="760412"/>
              </a:xfrm>
              <a:prstGeom prst="rect">
                <a:avLst/>
              </a:prstGeom>
              <a:solidFill>
                <a:srgbClr val="80800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22" name="Group 31"/>
              <p:cNvGrpSpPr>
                <a:grpSpLocks/>
              </p:cNvGrpSpPr>
              <p:nvPr/>
            </p:nvGrpSpPr>
            <p:grpSpPr bwMode="auto">
              <a:xfrm>
                <a:off x="7880350" y="2825006"/>
                <a:ext cx="449263" cy="615950"/>
                <a:chOff x="1680" y="3168"/>
                <a:chExt cx="768" cy="1056"/>
              </a:xfrm>
            </p:grpSpPr>
            <p:sp>
              <p:nvSpPr>
                <p:cNvPr id="23" name="AutoShape 3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sp>
              <p:nvSpPr>
                <p:cNvPr id="24" name="AutoShape 3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400">
                      <a:solidFill>
                        <a:schemeClr val="bg1"/>
                      </a:solidFill>
                      <a:cs typeface="Arial" pitchFamily="34" charset="0"/>
                    </a:rPr>
                    <a:t>DB</a:t>
                  </a:r>
                </a:p>
              </p:txBody>
            </p:sp>
            <p:sp>
              <p:nvSpPr>
                <p:cNvPr id="25" name="AutoShape 3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sz="1400">
                    <a:cs typeface="Arial" pitchFamily="34" charset="0"/>
                  </a:endParaRPr>
                </a:p>
              </p:txBody>
            </p:sp>
          </p:grpSp>
        </p:grpSp>
        <p:cxnSp>
          <p:nvCxnSpPr>
            <p:cNvPr id="84" name="AutoShape 81"/>
            <p:cNvCxnSpPr>
              <a:cxnSpLocks noChangeShapeType="1"/>
              <a:stCxn id="7" idx="2"/>
              <a:endCxn id="14" idx="0"/>
            </p:cNvCxnSpPr>
            <p:nvPr/>
          </p:nvCxnSpPr>
          <p:spPr bwMode="auto">
            <a:xfrm>
              <a:off x="6902450" y="3574182"/>
              <a:ext cx="3175" cy="739775"/>
            </a:xfrm>
            <a:prstGeom prst="straightConnector1">
              <a:avLst/>
            </a:prstGeom>
            <a:noFill/>
            <a:ln w="9525">
              <a:solidFill>
                <a:schemeClr val="tx1"/>
              </a:solidFill>
              <a:round/>
              <a:headEnd/>
              <a:tailEnd/>
            </a:ln>
          </p:spPr>
        </p:cxnSp>
      </p:grpSp>
      <p:grpSp>
        <p:nvGrpSpPr>
          <p:cNvPr id="87" name="Group 86"/>
          <p:cNvGrpSpPr/>
          <p:nvPr/>
        </p:nvGrpSpPr>
        <p:grpSpPr>
          <a:xfrm>
            <a:off x="1847528" y="2850350"/>
            <a:ext cx="1872208" cy="2954914"/>
            <a:chOff x="1065213" y="2537778"/>
            <a:chExt cx="2209800" cy="3487737"/>
          </a:xfrm>
        </p:grpSpPr>
        <p:sp>
          <p:nvSpPr>
            <p:cNvPr id="88" name="Rectangle 1028"/>
            <p:cNvSpPr>
              <a:spLocks noChangeArrowheads="1"/>
            </p:cNvSpPr>
            <p:nvPr/>
          </p:nvSpPr>
          <p:spPr bwMode="auto">
            <a:xfrm>
              <a:off x="1065213" y="2537778"/>
              <a:ext cx="2209800" cy="1524000"/>
            </a:xfrm>
            <a:prstGeom prst="rect">
              <a:avLst/>
            </a:prstGeom>
            <a:solidFill>
              <a:srgbClr val="000080">
                <a:alpha val="10196"/>
              </a:srgbClr>
            </a:solidFill>
            <a:ln w="9525">
              <a:solidFill>
                <a:schemeClr val="tx1"/>
              </a:solidFill>
              <a:miter lim="800000"/>
              <a:headEnd/>
              <a:tailEnd/>
            </a:ln>
          </p:spPr>
          <p:txBody>
            <a:bodyPr wrap="none" anchor="ctr"/>
            <a:lstStyle/>
            <a:p>
              <a:endParaRPr lang="en-US">
                <a:cs typeface="Arial" pitchFamily="34" charset="0"/>
              </a:endParaRPr>
            </a:p>
          </p:txBody>
        </p:sp>
        <p:grpSp>
          <p:nvGrpSpPr>
            <p:cNvPr id="89" name="Group 1029"/>
            <p:cNvGrpSpPr>
              <a:grpSpLocks/>
            </p:cNvGrpSpPr>
            <p:nvPr/>
          </p:nvGrpSpPr>
          <p:grpSpPr bwMode="auto">
            <a:xfrm>
              <a:off x="1827213" y="2852936"/>
              <a:ext cx="720725" cy="990600"/>
              <a:chOff x="1680" y="3168"/>
              <a:chExt cx="768" cy="1056"/>
            </a:xfrm>
          </p:grpSpPr>
          <p:sp>
            <p:nvSpPr>
              <p:cNvPr id="102" name="AutoShape 1030"/>
              <p:cNvSpPr>
                <a:spLocks noChangeArrowheads="1"/>
              </p:cNvSpPr>
              <p:nvPr/>
            </p:nvSpPr>
            <p:spPr bwMode="auto">
              <a:xfrm>
                <a:off x="1680" y="3840"/>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sp>
            <p:nvSpPr>
              <p:cNvPr id="103" name="AutoShape 1031"/>
              <p:cNvSpPr>
                <a:spLocks noChangeArrowheads="1"/>
              </p:cNvSpPr>
              <p:nvPr/>
            </p:nvSpPr>
            <p:spPr bwMode="auto">
              <a:xfrm>
                <a:off x="1680" y="3504"/>
                <a:ext cx="768" cy="384"/>
              </a:xfrm>
              <a:prstGeom prst="can">
                <a:avLst>
                  <a:gd name="adj" fmla="val 25000"/>
                </a:avLst>
              </a:prstGeom>
              <a:solidFill>
                <a:srgbClr val="5859A8"/>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r>
                  <a:rPr lang="en-US" sz="1600" dirty="0">
                    <a:solidFill>
                      <a:schemeClr val="bg1"/>
                    </a:solidFill>
                    <a:cs typeface="Arial" pitchFamily="34" charset="0"/>
                  </a:rPr>
                  <a:t>DB</a:t>
                </a:r>
              </a:p>
            </p:txBody>
          </p:sp>
          <p:sp>
            <p:nvSpPr>
              <p:cNvPr id="104" name="AutoShape 1032"/>
              <p:cNvSpPr>
                <a:spLocks noChangeArrowheads="1"/>
              </p:cNvSpPr>
              <p:nvPr/>
            </p:nvSpPr>
            <p:spPr bwMode="auto">
              <a:xfrm>
                <a:off x="1680" y="3168"/>
                <a:ext cx="768" cy="384"/>
              </a:xfrm>
              <a:prstGeom prst="can">
                <a:avLst>
                  <a:gd name="adj" fmla="val 25000"/>
                </a:avLst>
              </a:prstGeom>
              <a:solidFill>
                <a:srgbClr val="5859A8"/>
              </a:solidFill>
              <a:ln w="9525">
                <a:solidFill>
                  <a:schemeClr val="tx1"/>
                </a:solidFill>
                <a:round/>
                <a:headEnd/>
                <a:tailEnd/>
              </a:ln>
            </p:spPr>
            <p:txBody>
              <a:bodyPr wrap="none" anchor="ctr"/>
              <a:lstStyle/>
              <a:p>
                <a:endParaRPr lang="en-US" sz="1600">
                  <a:cs typeface="Arial" pitchFamily="34" charset="0"/>
                </a:endParaRPr>
              </a:p>
            </p:txBody>
          </p:sp>
        </p:grpSp>
        <p:sp>
          <p:nvSpPr>
            <p:cNvPr id="94" name="AutoShape 1037"/>
            <p:cNvSpPr>
              <a:spLocks noChangeArrowheads="1"/>
            </p:cNvSpPr>
            <p:nvPr/>
          </p:nvSpPr>
          <p:spPr bwMode="auto">
            <a:xfrm>
              <a:off x="1792288" y="4272915"/>
              <a:ext cx="762000" cy="762000"/>
            </a:xfrm>
            <a:prstGeom prst="roundRect">
              <a:avLst>
                <a:gd name="adj" fmla="val 16667"/>
              </a:avLst>
            </a:prstGeom>
            <a:solidFill>
              <a:srgbClr val="800000"/>
            </a:solidFill>
            <a:ln w="9525">
              <a:solidFill>
                <a:schemeClr val="tx1"/>
              </a:solidFill>
              <a:round/>
              <a:headEnd/>
              <a:tailEnd/>
            </a:ln>
          </p:spPr>
          <p:txBody>
            <a:bodyPr wrap="none" anchor="ctr"/>
            <a:lstStyle/>
            <a:p>
              <a:pPr algn="ctr"/>
              <a:r>
                <a:rPr lang="en-US" sz="1600" dirty="0">
                  <a:solidFill>
                    <a:schemeClr val="bg1"/>
                  </a:solidFill>
                  <a:cs typeface="Arial" pitchFamily="34" charset="0"/>
                </a:rPr>
                <a:t>I</a:t>
              </a:r>
            </a:p>
          </p:txBody>
        </p:sp>
        <p:cxnSp>
          <p:nvCxnSpPr>
            <p:cNvPr id="95" name="AutoShape 1038"/>
            <p:cNvCxnSpPr>
              <a:cxnSpLocks noChangeShapeType="1"/>
              <a:stCxn id="88" idx="2"/>
              <a:endCxn id="94" idx="0"/>
            </p:cNvCxnSpPr>
            <p:nvPr/>
          </p:nvCxnSpPr>
          <p:spPr bwMode="auto">
            <a:xfrm>
              <a:off x="2170113" y="4061778"/>
              <a:ext cx="3175" cy="211137"/>
            </a:xfrm>
            <a:prstGeom prst="straightConnector1">
              <a:avLst/>
            </a:prstGeom>
            <a:noFill/>
            <a:ln w="9525">
              <a:solidFill>
                <a:schemeClr val="tx1"/>
              </a:solidFill>
              <a:round/>
              <a:headEnd/>
              <a:tailEnd/>
            </a:ln>
          </p:spPr>
        </p:cxnSp>
        <p:sp>
          <p:nvSpPr>
            <p:cNvPr id="96" name="AutoShape 1039"/>
            <p:cNvSpPr>
              <a:spLocks noChangeArrowheads="1"/>
            </p:cNvSpPr>
            <p:nvPr/>
          </p:nvSpPr>
          <p:spPr bwMode="auto">
            <a:xfrm>
              <a:off x="1944688" y="5568315"/>
              <a:ext cx="457200" cy="457200"/>
            </a:xfrm>
            <a:prstGeom prst="smileyFace">
              <a:avLst>
                <a:gd name="adj" fmla="val 4653"/>
              </a:avLst>
            </a:prstGeom>
            <a:solidFill>
              <a:srgbClr val="FFEBE8"/>
            </a:solidFill>
            <a:ln w="9525">
              <a:solidFill>
                <a:schemeClr val="tx1"/>
              </a:solidFill>
              <a:round/>
              <a:headEnd/>
              <a:tailEnd/>
            </a:ln>
          </p:spPr>
          <p:txBody>
            <a:bodyPr wrap="none" anchor="ctr"/>
            <a:lstStyle/>
            <a:p>
              <a:endParaRPr lang="en-US">
                <a:cs typeface="Arial" pitchFamily="34" charset="0"/>
              </a:endParaRPr>
            </a:p>
          </p:txBody>
        </p:sp>
        <p:cxnSp>
          <p:nvCxnSpPr>
            <p:cNvPr id="97" name="AutoShape 1040"/>
            <p:cNvCxnSpPr>
              <a:cxnSpLocks noChangeShapeType="1"/>
              <a:stCxn id="96" idx="0"/>
              <a:endCxn id="94" idx="2"/>
            </p:cNvCxnSpPr>
            <p:nvPr/>
          </p:nvCxnSpPr>
          <p:spPr bwMode="auto">
            <a:xfrm flipV="1">
              <a:off x="2173288" y="5034915"/>
              <a:ext cx="0" cy="533400"/>
            </a:xfrm>
            <a:prstGeom prst="straightConnector1">
              <a:avLst/>
            </a:prstGeom>
            <a:noFill/>
            <a:ln w="9525">
              <a:solidFill>
                <a:schemeClr val="tx1"/>
              </a:solidFill>
              <a:round/>
              <a:headEnd/>
              <a:tailEnd type="triangle" w="lg" len="lg"/>
            </a:ln>
          </p:spPr>
        </p:cxnSp>
      </p:grpSp>
      <p:sp>
        <p:nvSpPr>
          <p:cNvPr id="105" name="Rectangle 44"/>
          <p:cNvSpPr>
            <a:spLocks noChangeArrowheads="1"/>
          </p:cNvSpPr>
          <p:nvPr/>
        </p:nvSpPr>
        <p:spPr bwMode="auto">
          <a:xfrm>
            <a:off x="7248128" y="2348880"/>
            <a:ext cx="3419872" cy="3810000"/>
          </a:xfrm>
          <a:prstGeom prst="rect">
            <a:avLst/>
          </a:prstGeom>
          <a:solidFill>
            <a:srgbClr val="C0C0C0">
              <a:alpha val="10196"/>
            </a:srgbClr>
          </a:solidFill>
          <a:ln w="9525">
            <a:noFill/>
            <a:miter lim="800000"/>
            <a:headEnd/>
            <a:tailEnd/>
          </a:ln>
        </p:spPr>
        <p:txBody>
          <a:bodyPr wrap="none" anchor="ctr"/>
          <a:lstStyle/>
          <a:p>
            <a:endParaRPr lang="en-US">
              <a:cs typeface="Arial" pitchFamily="34" charset="0"/>
            </a:endParaRPr>
          </a:p>
        </p:txBody>
      </p:sp>
      <p:sp>
        <p:nvSpPr>
          <p:cNvPr id="106" name="Text Box 89"/>
          <p:cNvSpPr txBox="1">
            <a:spLocks noChangeArrowheads="1"/>
          </p:cNvSpPr>
          <p:nvPr/>
        </p:nvSpPr>
        <p:spPr bwMode="auto">
          <a:xfrm>
            <a:off x="4511824" y="1937153"/>
            <a:ext cx="2304256" cy="444417"/>
          </a:xfrm>
          <a:prstGeom prst="rect">
            <a:avLst/>
          </a:prstGeom>
          <a:noFill/>
          <a:ln w="9525">
            <a:noFill/>
            <a:miter lim="800000"/>
            <a:headEnd/>
            <a:tailEnd/>
          </a:ln>
        </p:spPr>
        <p:txBody>
          <a:bodyPr wrap="square">
            <a:spAutoFit/>
          </a:bodyPr>
          <a:lstStyle/>
          <a:p>
            <a:pPr algn="ctr">
              <a:lnSpc>
                <a:spcPct val="104000"/>
              </a:lnSpc>
              <a:buClr>
                <a:srgbClr val="000000"/>
              </a:buClr>
              <a:buSzPct val="45000"/>
              <a:buFont typeface="Wingdings" pitchFamily="2" charset="2"/>
              <a:buNone/>
            </a:pPr>
            <a:r>
              <a:rPr lang="en-US" sz="2200" dirty="0">
                <a:cs typeface="Arial" pitchFamily="34" charset="0"/>
              </a:rPr>
              <a:t>Reality</a:t>
            </a:r>
          </a:p>
        </p:txBody>
      </p:sp>
      <p:sp>
        <p:nvSpPr>
          <p:cNvPr id="107" name="Line 50"/>
          <p:cNvSpPr>
            <a:spLocks noChangeShapeType="1"/>
          </p:cNvSpPr>
          <p:nvPr/>
        </p:nvSpPr>
        <p:spPr bwMode="auto">
          <a:xfrm>
            <a:off x="7248128" y="2060849"/>
            <a:ext cx="0" cy="4151313"/>
          </a:xfrm>
          <a:prstGeom prst="line">
            <a:avLst/>
          </a:prstGeom>
          <a:noFill/>
          <a:ln w="9525">
            <a:solidFill>
              <a:schemeClr val="bg2"/>
            </a:solidFill>
            <a:round/>
            <a:headEnd/>
            <a:tailEnd/>
          </a:ln>
        </p:spPr>
        <p:txBody>
          <a:bodyPr wrap="none" anchor="ctr"/>
          <a:lstStyle/>
          <a:p>
            <a:endParaRPr lang="en-GB">
              <a:cs typeface="Arial" pitchFamily="34" charset="0"/>
            </a:endParaRPr>
          </a:p>
        </p:txBody>
      </p:sp>
      <p:sp>
        <p:nvSpPr>
          <p:cNvPr id="3" name="Rectangle 2"/>
          <p:cNvSpPr/>
          <p:nvPr/>
        </p:nvSpPr>
        <p:spPr>
          <a:xfrm rot="20789675">
            <a:off x="7501752" y="4305438"/>
            <a:ext cx="2985744" cy="675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STANDARDS AND ONTOLOGIES</a:t>
            </a:r>
          </a:p>
        </p:txBody>
      </p:sp>
      <p:sp>
        <p:nvSpPr>
          <p:cNvPr id="98" name="Rectangle 97">
            <a:extLst>
              <a:ext uri="{FF2B5EF4-FFF2-40B4-BE49-F238E27FC236}">
                <a16:creationId xmlns:a16="http://schemas.microsoft.com/office/drawing/2014/main" id="{A16FCD02-CDBF-EA4D-9807-E81EFAB730B8}"/>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34049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ChangeArrowheads="1"/>
          </p:cNvSpPr>
          <p:nvPr/>
        </p:nvSpPr>
        <p:spPr bwMode="auto">
          <a:xfrm>
            <a:off x="1524000" y="3157192"/>
            <a:ext cx="9144000" cy="2071687"/>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4" name="Rectangle 6"/>
          <p:cNvSpPr>
            <a:spLocks noChangeArrowheads="1"/>
          </p:cNvSpPr>
          <p:nvPr/>
        </p:nvSpPr>
        <p:spPr bwMode="auto">
          <a:xfrm>
            <a:off x="1524000" y="980728"/>
            <a:ext cx="9144000" cy="1506538"/>
          </a:xfrm>
          <a:prstGeom prst="rect">
            <a:avLst/>
          </a:prstGeom>
          <a:solidFill>
            <a:srgbClr val="EAEAEA"/>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5" name="Rectangle 7"/>
          <p:cNvSpPr>
            <a:spLocks noChangeArrowheads="1"/>
          </p:cNvSpPr>
          <p:nvPr/>
        </p:nvSpPr>
        <p:spPr bwMode="auto">
          <a:xfrm>
            <a:off x="1524000" y="2487266"/>
            <a:ext cx="9144000" cy="666750"/>
          </a:xfrm>
          <a:prstGeom prst="rect">
            <a:avLst/>
          </a:prstGeom>
          <a:solidFill>
            <a:srgbClr val="F8F8F8"/>
          </a:solidFill>
          <a:ln w="9525">
            <a:solidFill>
              <a:srgbClr val="C0C0C0"/>
            </a:solidFill>
            <a:miter lim="800000"/>
            <a:headEnd/>
            <a:tailEnd/>
          </a:ln>
        </p:spPr>
        <p:txBody>
          <a:bodyPr wrap="none" anchor="ctr"/>
          <a:lstStyle/>
          <a:p>
            <a:endParaRPr lang="en-US">
              <a:cs typeface="Arial" panose="020B0604020202020204" pitchFamily="34" charset="0"/>
            </a:endParaRPr>
          </a:p>
        </p:txBody>
      </p:sp>
      <p:sp>
        <p:nvSpPr>
          <p:cNvPr id="33796" name="Title 1"/>
          <p:cNvSpPr>
            <a:spLocks noGrp="1"/>
          </p:cNvSpPr>
          <p:nvPr>
            <p:ph type="title"/>
          </p:nvPr>
        </p:nvSpPr>
        <p:spPr>
          <a:xfrm>
            <a:off x="1775520" y="60536"/>
            <a:ext cx="8229600" cy="53553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Data integration problems</a:t>
            </a:r>
          </a:p>
        </p:txBody>
      </p:sp>
      <p:sp>
        <p:nvSpPr>
          <p:cNvPr id="33797" name="Rectangle 2"/>
          <p:cNvSpPr>
            <a:spLocks noChangeArrowheads="1"/>
          </p:cNvSpPr>
          <p:nvPr/>
        </p:nvSpPr>
        <p:spPr bwMode="auto">
          <a:xfrm>
            <a:off x="1524000" y="5229201"/>
            <a:ext cx="9144000" cy="1655788"/>
          </a:xfrm>
          <a:prstGeom prst="rect">
            <a:avLst/>
          </a:prstGeom>
          <a:solidFill>
            <a:srgbClr val="F8F8F8"/>
          </a:solidFill>
          <a:ln w="9525">
            <a:solidFill>
              <a:srgbClr val="C0C0C0"/>
            </a:solidFill>
            <a:miter lim="800000"/>
            <a:headEnd/>
            <a:tailEnd/>
          </a:ln>
        </p:spPr>
        <p:txBody>
          <a:bodyPr wrap="none" anchor="ctr"/>
          <a:lstStyle/>
          <a:p>
            <a:pPr algn="ctr"/>
            <a:endParaRPr lang="en-US">
              <a:cs typeface="Arial" panose="020B0604020202020204" pitchFamily="34" charset="0"/>
            </a:endParaRPr>
          </a:p>
        </p:txBody>
      </p:sp>
      <p:grpSp>
        <p:nvGrpSpPr>
          <p:cNvPr id="2" name="Group 9"/>
          <p:cNvGrpSpPr>
            <a:grpSpLocks/>
          </p:cNvGrpSpPr>
          <p:nvPr/>
        </p:nvGrpSpPr>
        <p:grpSpPr bwMode="auto">
          <a:xfrm>
            <a:off x="2998341" y="1133128"/>
            <a:ext cx="449263" cy="615950"/>
            <a:chOff x="1680" y="3168"/>
            <a:chExt cx="768" cy="1056"/>
          </a:xfrm>
        </p:grpSpPr>
        <p:sp>
          <p:nvSpPr>
            <p:cNvPr id="33831" name="AutoShape 10"/>
            <p:cNvSpPr>
              <a:spLocks noChangeArrowheads="1"/>
            </p:cNvSpPr>
            <p:nvPr/>
          </p:nvSpPr>
          <p:spPr bwMode="auto">
            <a:xfrm>
              <a:off x="1680" y="3840"/>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32" name="AutoShape 11"/>
            <p:cNvSpPr>
              <a:spLocks noChangeArrowheads="1"/>
            </p:cNvSpPr>
            <p:nvPr/>
          </p:nvSpPr>
          <p:spPr bwMode="auto">
            <a:xfrm>
              <a:off x="1680" y="3504"/>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3" name="AutoShape 12"/>
            <p:cNvSpPr>
              <a:spLocks noChangeArrowheads="1"/>
            </p:cNvSpPr>
            <p:nvPr/>
          </p:nvSpPr>
          <p:spPr bwMode="auto">
            <a:xfrm>
              <a:off x="1680" y="3168"/>
              <a:ext cx="768" cy="384"/>
            </a:xfrm>
            <a:prstGeom prst="can">
              <a:avLst>
                <a:gd name="adj" fmla="val 25000"/>
              </a:avLst>
            </a:prstGeom>
            <a:solidFill>
              <a:srgbClr val="FF66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3" name="Group 13"/>
          <p:cNvGrpSpPr>
            <a:grpSpLocks/>
          </p:cNvGrpSpPr>
          <p:nvPr/>
        </p:nvGrpSpPr>
        <p:grpSpPr bwMode="auto">
          <a:xfrm>
            <a:off x="3809553" y="1133128"/>
            <a:ext cx="449262" cy="615950"/>
            <a:chOff x="1680" y="3168"/>
            <a:chExt cx="768" cy="1056"/>
          </a:xfrm>
        </p:grpSpPr>
        <p:sp>
          <p:nvSpPr>
            <p:cNvPr id="33828" name="AutoShape 14"/>
            <p:cNvSpPr>
              <a:spLocks noChangeArrowheads="1"/>
            </p:cNvSpPr>
            <p:nvPr/>
          </p:nvSpPr>
          <p:spPr bwMode="auto">
            <a:xfrm>
              <a:off x="1680" y="3840"/>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9" name="AutoShape 15"/>
            <p:cNvSpPr>
              <a:spLocks noChangeArrowheads="1"/>
            </p:cNvSpPr>
            <p:nvPr/>
          </p:nvSpPr>
          <p:spPr bwMode="auto">
            <a:xfrm>
              <a:off x="1680" y="3504"/>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30" name="AutoShape 16"/>
            <p:cNvSpPr>
              <a:spLocks noChangeArrowheads="1"/>
            </p:cNvSpPr>
            <p:nvPr/>
          </p:nvSpPr>
          <p:spPr bwMode="auto">
            <a:xfrm>
              <a:off x="1680" y="3168"/>
              <a:ext cx="768" cy="384"/>
            </a:xfrm>
            <a:prstGeom prst="can">
              <a:avLst>
                <a:gd name="adj" fmla="val 25000"/>
              </a:avLst>
            </a:prstGeom>
            <a:solidFill>
              <a:srgbClr val="0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4" name="Group 17"/>
          <p:cNvGrpSpPr>
            <a:grpSpLocks/>
          </p:cNvGrpSpPr>
          <p:nvPr/>
        </p:nvGrpSpPr>
        <p:grpSpPr bwMode="auto">
          <a:xfrm>
            <a:off x="4598541" y="1133128"/>
            <a:ext cx="449263" cy="615950"/>
            <a:chOff x="1680" y="3168"/>
            <a:chExt cx="768" cy="1056"/>
          </a:xfrm>
        </p:grpSpPr>
        <p:sp>
          <p:nvSpPr>
            <p:cNvPr id="33825" name="AutoShape 18"/>
            <p:cNvSpPr>
              <a:spLocks noChangeArrowheads="1"/>
            </p:cNvSpPr>
            <p:nvPr/>
          </p:nvSpPr>
          <p:spPr bwMode="auto">
            <a:xfrm>
              <a:off x="1680" y="3840"/>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6" name="AutoShape 19"/>
            <p:cNvSpPr>
              <a:spLocks noChangeArrowheads="1"/>
            </p:cNvSpPr>
            <p:nvPr/>
          </p:nvSpPr>
          <p:spPr bwMode="auto">
            <a:xfrm>
              <a:off x="1680" y="3504"/>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7" name="AutoShape 20"/>
            <p:cNvSpPr>
              <a:spLocks noChangeArrowheads="1"/>
            </p:cNvSpPr>
            <p:nvPr/>
          </p:nvSpPr>
          <p:spPr bwMode="auto">
            <a:xfrm>
              <a:off x="1680" y="3168"/>
              <a:ext cx="768" cy="384"/>
            </a:xfrm>
            <a:prstGeom prst="can">
              <a:avLst>
                <a:gd name="adj" fmla="val 25000"/>
              </a:avLst>
            </a:prstGeom>
            <a:solidFill>
              <a:srgbClr val="80008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5" name="Group 21"/>
          <p:cNvGrpSpPr>
            <a:grpSpLocks/>
          </p:cNvGrpSpPr>
          <p:nvPr/>
        </p:nvGrpSpPr>
        <p:grpSpPr bwMode="auto">
          <a:xfrm>
            <a:off x="5409753" y="1133128"/>
            <a:ext cx="449262" cy="615950"/>
            <a:chOff x="1680" y="3168"/>
            <a:chExt cx="768" cy="1056"/>
          </a:xfrm>
        </p:grpSpPr>
        <p:sp>
          <p:nvSpPr>
            <p:cNvPr id="33822" name="AutoShape 22"/>
            <p:cNvSpPr>
              <a:spLocks noChangeArrowheads="1"/>
            </p:cNvSpPr>
            <p:nvPr/>
          </p:nvSpPr>
          <p:spPr bwMode="auto">
            <a:xfrm>
              <a:off x="1680" y="3840"/>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23" name="AutoShape 23"/>
            <p:cNvSpPr>
              <a:spLocks noChangeArrowheads="1"/>
            </p:cNvSpPr>
            <p:nvPr/>
          </p:nvSpPr>
          <p:spPr bwMode="auto">
            <a:xfrm>
              <a:off x="1680" y="3504"/>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pPr algn="ctr">
                <a:lnSpc>
                  <a:spcPct val="104000"/>
                </a:lnSpc>
                <a:buClr>
                  <a:srgbClr val="000000"/>
                </a:buClr>
                <a:buSzPct val="45000"/>
                <a:buFont typeface="Wingdings" pitchFamily="2" charset="2"/>
                <a:buNone/>
              </a:pPr>
              <a:endParaRPr lang="en-US">
                <a:solidFill>
                  <a:schemeClr val="bg1"/>
                </a:solidFill>
                <a:cs typeface="Arial" panose="020B0604020202020204" pitchFamily="34" charset="0"/>
              </a:endParaRPr>
            </a:p>
          </p:txBody>
        </p:sp>
        <p:sp>
          <p:nvSpPr>
            <p:cNvPr id="33824" name="AutoShape 24"/>
            <p:cNvSpPr>
              <a:spLocks noChangeArrowheads="1"/>
            </p:cNvSpPr>
            <p:nvPr/>
          </p:nvSpPr>
          <p:spPr bwMode="auto">
            <a:xfrm>
              <a:off x="1680" y="3168"/>
              <a:ext cx="768" cy="384"/>
            </a:xfrm>
            <a:prstGeom prst="can">
              <a:avLst>
                <a:gd name="adj" fmla="val 25000"/>
              </a:avLst>
            </a:prstGeom>
            <a:solidFill>
              <a:srgbClr val="808000">
                <a:alpha val="63136"/>
              </a:srgbClr>
            </a:solidFill>
            <a:ln w="9525">
              <a:solidFill>
                <a:schemeClr val="tx1"/>
              </a:solidFill>
              <a:round/>
              <a:headEnd/>
              <a:tailEnd/>
            </a:ln>
          </p:spPr>
          <p:txBody>
            <a:bodyPr wrap="none" anchor="ctr"/>
            <a:lstStyle/>
            <a:p>
              <a:endParaRPr lang="en-US">
                <a:cs typeface="Arial" panose="020B0604020202020204" pitchFamily="34" charset="0"/>
              </a:endParaRPr>
            </a:p>
          </p:txBody>
        </p:sp>
      </p:grpSp>
      <p:grpSp>
        <p:nvGrpSpPr>
          <p:cNvPr id="6" name="Group 69"/>
          <p:cNvGrpSpPr>
            <a:grpSpLocks/>
          </p:cNvGrpSpPr>
          <p:nvPr/>
        </p:nvGrpSpPr>
        <p:grpSpPr bwMode="auto">
          <a:xfrm>
            <a:off x="3222060" y="1751337"/>
            <a:ext cx="2411413" cy="2819401"/>
            <a:chOff x="1699667" y="1742714"/>
            <a:chExt cx="2411412" cy="2902372"/>
          </a:xfrm>
        </p:grpSpPr>
        <p:cxnSp>
          <p:nvCxnSpPr>
            <p:cNvPr id="33818" name="AutoShape 28"/>
            <p:cNvCxnSpPr>
              <a:cxnSpLocks noChangeShapeType="1"/>
              <a:stCxn id="33828" idx="3"/>
            </p:cNvCxnSpPr>
            <p:nvPr/>
          </p:nvCxnSpPr>
          <p:spPr bwMode="auto">
            <a:xfrm>
              <a:off x="2510879" y="1742715"/>
              <a:ext cx="0" cy="2831828"/>
            </a:xfrm>
            <a:prstGeom prst="straightConnector1">
              <a:avLst/>
            </a:prstGeom>
            <a:noFill/>
            <a:ln w="9525">
              <a:solidFill>
                <a:schemeClr val="tx1"/>
              </a:solidFill>
              <a:round/>
              <a:headEnd/>
              <a:tailEnd/>
            </a:ln>
          </p:spPr>
        </p:cxnSp>
        <p:cxnSp>
          <p:nvCxnSpPr>
            <p:cNvPr id="33819" name="AutoShape 26"/>
            <p:cNvCxnSpPr>
              <a:cxnSpLocks noChangeShapeType="1"/>
              <a:stCxn id="33831" idx="3"/>
            </p:cNvCxnSpPr>
            <p:nvPr/>
          </p:nvCxnSpPr>
          <p:spPr bwMode="auto">
            <a:xfrm>
              <a:off x="1699667" y="1742714"/>
              <a:ext cx="0" cy="2896024"/>
            </a:xfrm>
            <a:prstGeom prst="straightConnector1">
              <a:avLst/>
            </a:prstGeom>
            <a:noFill/>
            <a:ln w="9525">
              <a:solidFill>
                <a:schemeClr val="tx1"/>
              </a:solidFill>
              <a:round/>
              <a:headEnd/>
              <a:tailEnd/>
            </a:ln>
          </p:spPr>
        </p:cxnSp>
        <p:cxnSp>
          <p:nvCxnSpPr>
            <p:cNvPr id="33820" name="AutoShape 28"/>
            <p:cNvCxnSpPr>
              <a:cxnSpLocks noChangeShapeType="1"/>
              <a:stCxn id="33825" idx="3"/>
            </p:cNvCxnSpPr>
            <p:nvPr/>
          </p:nvCxnSpPr>
          <p:spPr bwMode="auto">
            <a:xfrm>
              <a:off x="3299867" y="1742715"/>
              <a:ext cx="0" cy="2902371"/>
            </a:xfrm>
            <a:prstGeom prst="straightConnector1">
              <a:avLst/>
            </a:prstGeom>
            <a:noFill/>
            <a:ln w="9525">
              <a:solidFill>
                <a:schemeClr val="tx1"/>
              </a:solidFill>
              <a:round/>
              <a:headEnd/>
              <a:tailEnd/>
            </a:ln>
          </p:spPr>
        </p:cxnSp>
        <p:cxnSp>
          <p:nvCxnSpPr>
            <p:cNvPr id="33821" name="AutoShape 29"/>
            <p:cNvCxnSpPr>
              <a:cxnSpLocks noChangeShapeType="1"/>
              <a:stCxn id="33822" idx="3"/>
            </p:cNvCxnSpPr>
            <p:nvPr/>
          </p:nvCxnSpPr>
          <p:spPr bwMode="auto">
            <a:xfrm>
              <a:off x="4111079" y="1742715"/>
              <a:ext cx="0" cy="2831827"/>
            </a:xfrm>
            <a:prstGeom prst="straightConnector1">
              <a:avLst/>
            </a:prstGeom>
            <a:noFill/>
            <a:ln w="9525">
              <a:solidFill>
                <a:schemeClr val="tx1"/>
              </a:solidFill>
              <a:round/>
              <a:headEnd/>
              <a:tailEnd/>
            </a:ln>
          </p:spPr>
        </p:cxnSp>
      </p:grpSp>
      <p:sp>
        <p:nvSpPr>
          <p:cNvPr id="33803" name="Oval 30"/>
          <p:cNvSpPr>
            <a:spLocks noChangeArrowheads="1"/>
          </p:cNvSpPr>
          <p:nvPr/>
        </p:nvSpPr>
        <p:spPr bwMode="auto">
          <a:xfrm>
            <a:off x="3888928" y="2699991"/>
            <a:ext cx="304800" cy="304800"/>
          </a:xfrm>
          <a:prstGeom prst="ellipse">
            <a:avLst/>
          </a:prstGeom>
          <a:solidFill>
            <a:srgbClr val="0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4" name="Oval 31"/>
          <p:cNvSpPr>
            <a:spLocks noChangeArrowheads="1"/>
          </p:cNvSpPr>
          <p:nvPr/>
        </p:nvSpPr>
        <p:spPr bwMode="auto">
          <a:xfrm>
            <a:off x="3076128" y="2699991"/>
            <a:ext cx="304800" cy="304800"/>
          </a:xfrm>
          <a:prstGeom prst="ellipse">
            <a:avLst/>
          </a:prstGeom>
          <a:solidFill>
            <a:srgbClr val="FF66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5" name="Oval 32"/>
          <p:cNvSpPr>
            <a:spLocks noChangeArrowheads="1"/>
          </p:cNvSpPr>
          <p:nvPr/>
        </p:nvSpPr>
        <p:spPr bwMode="auto">
          <a:xfrm>
            <a:off x="5479603" y="2699991"/>
            <a:ext cx="304800" cy="304800"/>
          </a:xfrm>
          <a:prstGeom prst="ellipse">
            <a:avLst/>
          </a:prstGeom>
          <a:solidFill>
            <a:srgbClr val="80800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3806" name="Oval 33"/>
          <p:cNvSpPr>
            <a:spLocks noChangeArrowheads="1"/>
          </p:cNvSpPr>
          <p:nvPr/>
        </p:nvSpPr>
        <p:spPr bwMode="auto">
          <a:xfrm>
            <a:off x="4676328" y="2699991"/>
            <a:ext cx="304800" cy="304800"/>
          </a:xfrm>
          <a:prstGeom prst="ellipse">
            <a:avLst/>
          </a:prstGeom>
          <a:solidFill>
            <a:srgbClr val="800080"/>
          </a:solidFill>
          <a:ln w="9525">
            <a:solidFill>
              <a:schemeClr val="tx1"/>
            </a:solidFill>
            <a:round/>
            <a:headEnd/>
            <a:tailEnd/>
          </a:ln>
        </p:spPr>
        <p:txBody>
          <a:bodyPr wrap="none" anchor="ctr"/>
          <a:lstStyle/>
          <a:p>
            <a:endParaRPr lang="en-US">
              <a:cs typeface="Arial" panose="020B0604020202020204" pitchFamily="34" charset="0"/>
            </a:endParaRPr>
          </a:p>
        </p:txBody>
      </p:sp>
      <p:sp>
        <p:nvSpPr>
          <p:cNvPr id="36" name="Text Box 35"/>
          <p:cNvSpPr txBox="1">
            <a:spLocks noChangeArrowheads="1"/>
          </p:cNvSpPr>
          <p:nvPr/>
        </p:nvSpPr>
        <p:spPr bwMode="auto">
          <a:xfrm>
            <a:off x="6024116" y="980728"/>
            <a:ext cx="4824413" cy="1446550"/>
          </a:xfrm>
          <a:prstGeom prst="rect">
            <a:avLst/>
          </a:prstGeom>
          <a:noFill/>
          <a:ln>
            <a:noFill/>
          </a:ln>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a:latin typeface="Arial" panose="020B0604020202020204" pitchFamily="34" charset="0"/>
                <a:cs typeface="Arial" panose="020B0604020202020204" pitchFamily="34" charset="0"/>
              </a:rPr>
              <a:t>Many </a:t>
            </a:r>
            <a:r>
              <a:rPr lang="en-US" b="1" dirty="0">
                <a:latin typeface="Arial" panose="020B0604020202020204" pitchFamily="34" charset="0"/>
                <a:cs typeface="Arial" panose="020B0604020202020204" pitchFamily="34" charset="0"/>
              </a:rPr>
              <a:t>data resources</a:t>
            </a:r>
          </a:p>
          <a:p>
            <a:pPr marL="285750">
              <a:buFont typeface="Arial" pitchFamily="34" charset="0"/>
              <a:buChar char="•"/>
              <a:defRPr/>
            </a:pP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Many to maintain</a:t>
            </a:r>
          </a:p>
          <a:p>
            <a:pPr marL="285750">
              <a:buFont typeface="Arial" pitchFamily="34" charset="0"/>
              <a:buChar char="•"/>
              <a:defRPr/>
            </a:pPr>
            <a:r>
              <a:rPr lang="en-US" sz="1600" dirty="0">
                <a:latin typeface="Arial" panose="020B0604020202020204" pitchFamily="34" charset="0"/>
                <a:cs typeface="Arial" panose="020B0604020202020204" pitchFamily="34" charset="0"/>
              </a:rPr>
              <a:t> New appearing</a:t>
            </a:r>
          </a:p>
          <a:p>
            <a:pPr marL="285750">
              <a:buFont typeface="Arial" pitchFamily="34" charset="0"/>
              <a:buChar char="•"/>
              <a:defRPr/>
            </a:pPr>
            <a:r>
              <a:rPr lang="en-US" sz="1600" dirty="0">
                <a:latin typeface="Arial" panose="020B0604020202020204" pitchFamily="34" charset="0"/>
                <a:cs typeface="Arial" panose="020B0604020202020204" pitchFamily="34" charset="0"/>
              </a:rPr>
              <a:t> Just 20% has a sustained future*</a:t>
            </a:r>
          </a:p>
          <a:p>
            <a:pPr marL="285750">
              <a:buFont typeface="Arial" pitchFamily="34" charset="0"/>
              <a:buChar char="•"/>
              <a:defRPr/>
            </a:pPr>
            <a:r>
              <a:rPr lang="en-US" sz="1600" dirty="0">
                <a:latin typeface="Arial" panose="020B0604020202020204" pitchFamily="34" charset="0"/>
                <a:cs typeface="Arial" panose="020B0604020202020204" pitchFamily="34" charset="0"/>
              </a:rPr>
              <a:t> Not easy to find them</a:t>
            </a:r>
          </a:p>
        </p:txBody>
      </p:sp>
      <p:sp>
        <p:nvSpPr>
          <p:cNvPr id="33808" name="Text Box 37"/>
          <p:cNvSpPr txBox="1">
            <a:spLocks noChangeArrowheads="1"/>
          </p:cNvSpPr>
          <p:nvPr/>
        </p:nvSpPr>
        <p:spPr bwMode="auto">
          <a:xfrm>
            <a:off x="6024115" y="2634903"/>
            <a:ext cx="2616486" cy="369332"/>
          </a:xfrm>
          <a:prstGeom prst="rect">
            <a:avLst/>
          </a:prstGeom>
          <a:noFill/>
          <a:ln w="9525">
            <a:noFill/>
            <a:miter lim="800000"/>
            <a:headEnd/>
            <a:tailEnd/>
          </a:ln>
        </p:spPr>
        <p:txBody>
          <a:bodyPr wrap="none">
            <a:spAutoFit/>
          </a:bodyPr>
          <a:lstStyle/>
          <a:p>
            <a:r>
              <a:rPr lang="en-US" dirty="0">
                <a:cs typeface="Arial" panose="020B0604020202020204" pitchFamily="34" charset="0"/>
              </a:rPr>
              <a:t>Different </a:t>
            </a:r>
            <a:r>
              <a:rPr lang="en-US" b="1" dirty="0">
                <a:cs typeface="Arial" panose="020B0604020202020204" pitchFamily="34" charset="0"/>
              </a:rPr>
              <a:t>query interfaces</a:t>
            </a:r>
          </a:p>
        </p:txBody>
      </p:sp>
      <p:sp>
        <p:nvSpPr>
          <p:cNvPr id="33809" name="AutoShape 39"/>
          <p:cNvSpPr>
            <a:spLocks noChangeArrowheads="1"/>
          </p:cNvSpPr>
          <p:nvPr/>
        </p:nvSpPr>
        <p:spPr bwMode="auto">
          <a:xfrm>
            <a:off x="2991990" y="4357342"/>
            <a:ext cx="457200" cy="434975"/>
          </a:xfrm>
          <a:prstGeom prst="pentagon">
            <a:avLst/>
          </a:prstGeom>
          <a:solidFill>
            <a:schemeClr val="bg1"/>
          </a:solidFill>
          <a:ln w="63500">
            <a:solidFill>
              <a:srgbClr val="FF6600"/>
            </a:solidFill>
            <a:miter lim="800000"/>
            <a:headEnd/>
            <a:tailEnd/>
          </a:ln>
        </p:spPr>
        <p:txBody>
          <a:bodyPr wrap="none" anchor="ctr"/>
          <a:lstStyle/>
          <a:p>
            <a:pPr algn="ctr"/>
            <a:endParaRPr lang="en-US">
              <a:cs typeface="Arial" panose="020B0604020202020204" pitchFamily="34" charset="0"/>
            </a:endParaRPr>
          </a:p>
        </p:txBody>
      </p:sp>
      <p:sp>
        <p:nvSpPr>
          <p:cNvPr id="33810" name="Text Box 40"/>
          <p:cNvSpPr txBox="1">
            <a:spLocks noChangeArrowheads="1"/>
          </p:cNvSpPr>
          <p:nvPr/>
        </p:nvSpPr>
        <p:spPr bwMode="auto">
          <a:xfrm>
            <a:off x="3129031" y="6351711"/>
            <a:ext cx="1822487" cy="369332"/>
          </a:xfrm>
          <a:prstGeom prst="rect">
            <a:avLst/>
          </a:prstGeom>
          <a:noFill/>
          <a:ln w="9525">
            <a:noFill/>
            <a:miter lim="800000"/>
            <a:headEnd/>
            <a:tailEnd/>
          </a:ln>
        </p:spPr>
        <p:txBody>
          <a:bodyPr wrap="none">
            <a:spAutoFit/>
          </a:bodyPr>
          <a:lstStyle/>
          <a:p>
            <a:r>
              <a:rPr lang="en-US" b="1" dirty="0">
                <a:cs typeface="Arial" panose="020B0604020202020204" pitchFamily="34" charset="0"/>
              </a:rPr>
              <a:t>data integration?</a:t>
            </a:r>
          </a:p>
        </p:txBody>
      </p:sp>
      <p:sp>
        <p:nvSpPr>
          <p:cNvPr id="12308" name="AutoShape 41"/>
          <p:cNvSpPr>
            <a:spLocks/>
          </p:cNvSpPr>
          <p:nvPr/>
        </p:nvSpPr>
        <p:spPr bwMode="auto">
          <a:xfrm rot="-5400000">
            <a:off x="4317553" y="3927128"/>
            <a:ext cx="152400" cy="2971800"/>
          </a:xfrm>
          <a:prstGeom prst="leftBrace">
            <a:avLst>
              <a:gd name="adj1" fmla="val 93708"/>
              <a:gd name="adj2" fmla="val 49944"/>
            </a:avLst>
          </a:prstGeom>
          <a:noFill/>
          <a:ln w="25400">
            <a:solidFill>
              <a:schemeClr val="tx1"/>
            </a:solidFill>
            <a:round/>
            <a:headEnd/>
            <a:tailEnd/>
          </a:ln>
          <a:effectLst>
            <a:outerShdw dist="12700" dir="8100000" algn="ctr" rotWithShape="0">
              <a:srgbClr val="FFFFFF">
                <a:alpha val="75000"/>
              </a:srgbClr>
            </a:outerShdw>
          </a:effectLst>
        </p:spPr>
        <p:txBody>
          <a:bodyPr wrap="none" anchor="ctr"/>
          <a:lstStyle/>
          <a:p>
            <a:pPr>
              <a:defRPr/>
            </a:pPr>
            <a:endParaRPr lang="en-US">
              <a:cs typeface="Arial" panose="020B0604020202020204" pitchFamily="34" charset="0"/>
            </a:endParaRPr>
          </a:p>
        </p:txBody>
      </p:sp>
      <p:sp>
        <p:nvSpPr>
          <p:cNvPr id="33812" name="AutoShape 45"/>
          <p:cNvSpPr>
            <a:spLocks noChangeArrowheads="1"/>
          </p:cNvSpPr>
          <p:nvPr/>
        </p:nvSpPr>
        <p:spPr bwMode="auto">
          <a:xfrm>
            <a:off x="3792091" y="4360516"/>
            <a:ext cx="504825" cy="436562"/>
          </a:xfrm>
          <a:prstGeom prst="hexagon">
            <a:avLst>
              <a:gd name="adj" fmla="val 28909"/>
              <a:gd name="vf" fmla="val 115470"/>
            </a:avLst>
          </a:prstGeom>
          <a:solidFill>
            <a:schemeClr val="bg1"/>
          </a:solidFill>
          <a:ln w="63500">
            <a:solidFill>
              <a:srgbClr val="008000"/>
            </a:solidFill>
            <a:miter lim="800000"/>
            <a:headEnd/>
            <a:tailEnd/>
          </a:ln>
        </p:spPr>
        <p:txBody>
          <a:bodyPr wrap="none" anchor="ctr"/>
          <a:lstStyle/>
          <a:p>
            <a:endParaRPr lang="en-US">
              <a:cs typeface="Arial" panose="020B0604020202020204" pitchFamily="34" charset="0"/>
            </a:endParaRPr>
          </a:p>
        </p:txBody>
      </p:sp>
      <p:sp>
        <p:nvSpPr>
          <p:cNvPr id="33813" name="AutoShape 46"/>
          <p:cNvSpPr>
            <a:spLocks noChangeArrowheads="1"/>
          </p:cNvSpPr>
          <p:nvPr/>
        </p:nvSpPr>
        <p:spPr bwMode="auto">
          <a:xfrm>
            <a:off x="4604890" y="4352578"/>
            <a:ext cx="433388" cy="433388"/>
          </a:xfrm>
          <a:prstGeom prst="roundRect">
            <a:avLst>
              <a:gd name="adj" fmla="val 16667"/>
            </a:avLst>
          </a:prstGeom>
          <a:solidFill>
            <a:schemeClr val="bg1"/>
          </a:solidFill>
          <a:ln w="63500">
            <a:solidFill>
              <a:srgbClr val="800080"/>
            </a:solidFill>
            <a:round/>
            <a:headEnd/>
            <a:tailEnd/>
          </a:ln>
        </p:spPr>
        <p:txBody>
          <a:bodyPr wrap="none" anchor="ctr"/>
          <a:lstStyle/>
          <a:p>
            <a:endParaRPr lang="en-US">
              <a:cs typeface="Arial" panose="020B0604020202020204" pitchFamily="34" charset="0"/>
            </a:endParaRPr>
          </a:p>
        </p:txBody>
      </p:sp>
      <p:sp>
        <p:nvSpPr>
          <p:cNvPr id="33814" name="AutoShape 47"/>
          <p:cNvSpPr>
            <a:spLocks noChangeArrowheads="1"/>
          </p:cNvSpPr>
          <p:nvPr/>
        </p:nvSpPr>
        <p:spPr bwMode="auto">
          <a:xfrm>
            <a:off x="5411340" y="4352578"/>
            <a:ext cx="431800" cy="431800"/>
          </a:xfrm>
          <a:prstGeom prst="octagon">
            <a:avLst>
              <a:gd name="adj" fmla="val 29287"/>
            </a:avLst>
          </a:prstGeom>
          <a:solidFill>
            <a:schemeClr val="bg1"/>
          </a:solidFill>
          <a:ln w="63500">
            <a:solidFill>
              <a:srgbClr val="808000"/>
            </a:solidFill>
            <a:miter lim="800000"/>
            <a:headEnd/>
            <a:tailEnd/>
          </a:ln>
        </p:spPr>
        <p:txBody>
          <a:bodyPr wrap="none" anchor="ctr"/>
          <a:lstStyle/>
          <a:p>
            <a:endParaRPr lang="en-US">
              <a:cs typeface="Arial" panose="020B0604020202020204" pitchFamily="34" charset="0"/>
            </a:endParaRPr>
          </a:p>
        </p:txBody>
      </p:sp>
      <p:sp>
        <p:nvSpPr>
          <p:cNvPr id="48" name="Text Box 35"/>
          <p:cNvSpPr txBox="1">
            <a:spLocks noChangeArrowheads="1"/>
          </p:cNvSpPr>
          <p:nvPr/>
        </p:nvSpPr>
        <p:spPr bwMode="auto">
          <a:xfrm>
            <a:off x="6024116" y="3422610"/>
            <a:ext cx="3485249" cy="1446550"/>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r>
              <a:rPr lang="en-US" dirty="0">
                <a:latin typeface="Arial" panose="020B0604020202020204" pitchFamily="34" charset="0"/>
                <a:cs typeface="Arial" panose="020B0604020202020204" pitchFamily="34" charset="0"/>
              </a:rPr>
              <a:t>Variable </a:t>
            </a:r>
            <a:r>
              <a:rPr lang="en-US" b="1" dirty="0">
                <a:latin typeface="Arial" panose="020B0604020202020204" pitchFamily="34" charset="0"/>
                <a:cs typeface="Arial" panose="020B0604020202020204" pitchFamily="34" charset="0"/>
              </a:rPr>
              <a:t>results</a:t>
            </a:r>
          </a:p>
          <a:p>
            <a:pPr marL="285750">
              <a:buFont typeface="Arial" pitchFamily="34" charset="0"/>
              <a:buChar char="•"/>
              <a:defRPr/>
            </a:pP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Formats</a:t>
            </a:r>
          </a:p>
          <a:p>
            <a:pPr marL="285750">
              <a:buFont typeface="Arial" pitchFamily="34" charset="0"/>
              <a:buChar char="•"/>
              <a:defRPr/>
            </a:pPr>
            <a:r>
              <a:rPr lang="en-US" sz="1600" dirty="0">
                <a:latin typeface="Arial" panose="020B0604020202020204" pitchFamily="34" charset="0"/>
                <a:cs typeface="Arial" panose="020B0604020202020204" pitchFamily="34" charset="0"/>
              </a:rPr>
              <a:t> Schemas</a:t>
            </a:r>
          </a:p>
          <a:p>
            <a:pPr marL="285750">
              <a:buFont typeface="Arial" pitchFamily="34" charset="0"/>
              <a:buChar char="•"/>
              <a:defRPr/>
            </a:pPr>
            <a:r>
              <a:rPr lang="en-US" sz="1600" dirty="0">
                <a:latin typeface="Arial" panose="020B0604020202020204" pitchFamily="34" charset="0"/>
                <a:cs typeface="Arial" panose="020B0604020202020204" pitchFamily="34" charset="0"/>
              </a:rPr>
              <a:t> Controlled vocabularies</a:t>
            </a:r>
          </a:p>
          <a:p>
            <a:pPr marL="285750">
              <a:buFont typeface="Arial" pitchFamily="34" charset="0"/>
              <a:buChar char="•"/>
              <a:defRPr/>
            </a:pPr>
            <a:r>
              <a:rPr lang="en-US" sz="1600" dirty="0">
                <a:latin typeface="Arial" panose="020B0604020202020204" pitchFamily="34" charset="0"/>
                <a:cs typeface="Arial" panose="020B0604020202020204" pitchFamily="34" charset="0"/>
              </a:rPr>
              <a:t> Minimum information guidelines</a:t>
            </a:r>
          </a:p>
        </p:txBody>
      </p:sp>
      <p:sp>
        <p:nvSpPr>
          <p:cNvPr id="33816" name="AutoShape 1039"/>
          <p:cNvSpPr>
            <a:spLocks noChangeArrowheads="1"/>
          </p:cNvSpPr>
          <p:nvPr/>
        </p:nvSpPr>
        <p:spPr bwMode="auto">
          <a:xfrm>
            <a:off x="4079428" y="5682904"/>
            <a:ext cx="627062" cy="625475"/>
          </a:xfrm>
          <a:prstGeom prst="smileyFace">
            <a:avLst>
              <a:gd name="adj" fmla="val -4653"/>
            </a:avLst>
          </a:prstGeom>
          <a:solidFill>
            <a:srgbClr val="FF99CC"/>
          </a:solidFill>
          <a:ln w="9525">
            <a:solidFill>
              <a:schemeClr val="tx1"/>
            </a:solidFill>
            <a:round/>
            <a:headEnd/>
            <a:tailEnd/>
          </a:ln>
        </p:spPr>
        <p:txBody>
          <a:bodyPr wrap="none" anchor="ctr"/>
          <a:lstStyle/>
          <a:p>
            <a:pPr eaLnBrk="0" hangingPunct="0"/>
            <a:endParaRPr lang="en-US" sz="2400">
              <a:cs typeface="Arial" panose="020B0604020202020204" pitchFamily="34" charset="0"/>
            </a:endParaRPr>
          </a:p>
        </p:txBody>
      </p:sp>
      <p:sp>
        <p:nvSpPr>
          <p:cNvPr id="33817" name="TextBox 72"/>
          <p:cNvSpPr txBox="1">
            <a:spLocks noChangeArrowheads="1"/>
          </p:cNvSpPr>
          <p:nvPr/>
        </p:nvSpPr>
        <p:spPr bwMode="auto">
          <a:xfrm>
            <a:off x="7536160" y="6623774"/>
            <a:ext cx="3136552" cy="261610"/>
          </a:xfrm>
          <a:prstGeom prst="rect">
            <a:avLst/>
          </a:prstGeom>
          <a:noFill/>
        </p:spPr>
        <p:txBody>
          <a:bodyPr wrap="square" rtlCol="0">
            <a:spAutoFit/>
          </a:bodyPr>
          <a:lstStyle>
            <a:defPPr>
              <a:defRPr lang="de-DE"/>
            </a:defPPr>
            <a:lvl1pPr>
              <a:defRPr sz="1400">
                <a:solidFill>
                  <a:schemeClr val="accent1"/>
                </a:solidFill>
              </a:defRPr>
            </a:lvl1pPr>
          </a:lstStyle>
          <a:p>
            <a:r>
              <a:rPr lang="en-US" sz="1100" dirty="0">
                <a:cs typeface="Arial" panose="020B0604020202020204" pitchFamily="34" charset="0"/>
              </a:rPr>
              <a:t>* </a:t>
            </a:r>
            <a:r>
              <a:rPr lang="en-US" sz="1100" dirty="0" err="1">
                <a:cs typeface="Arial" panose="020B0604020202020204" pitchFamily="34" charset="0"/>
              </a:rPr>
              <a:t>Merali</a:t>
            </a:r>
            <a:r>
              <a:rPr lang="en-US" sz="1100" dirty="0">
                <a:cs typeface="Arial" panose="020B0604020202020204" pitchFamily="34" charset="0"/>
              </a:rPr>
              <a:t> </a:t>
            </a:r>
            <a:r>
              <a:rPr lang="en-US" sz="1100" i="1" dirty="0">
                <a:cs typeface="Arial" panose="020B0604020202020204" pitchFamily="34" charset="0"/>
              </a:rPr>
              <a:t>et al</a:t>
            </a:r>
            <a:r>
              <a:rPr lang="en-US" sz="1100" dirty="0">
                <a:cs typeface="Arial" panose="020B0604020202020204" pitchFamily="34" charset="0"/>
              </a:rPr>
              <a:t>., 2005, Nature, </a:t>
            </a:r>
            <a:r>
              <a:rPr lang="en-GB" sz="1100" dirty="0">
                <a:cs typeface="Arial" panose="020B0604020202020204" pitchFamily="34" charset="0"/>
              </a:rPr>
              <a:t>PMID: 15973369</a:t>
            </a:r>
            <a:r>
              <a:rPr lang="en-US" sz="1100" dirty="0">
                <a:cs typeface="Arial" panose="020B0604020202020204" pitchFamily="34" charset="0"/>
              </a:rPr>
              <a:t>. </a:t>
            </a:r>
            <a:endParaRPr lang="en-GB" sz="1100" dirty="0">
              <a:cs typeface="Arial" panose="020B0604020202020204" pitchFamily="34" charset="0"/>
            </a:endParaRPr>
          </a:p>
        </p:txBody>
      </p:sp>
      <p:sp>
        <p:nvSpPr>
          <p:cNvPr id="43" name="Text Box 35"/>
          <p:cNvSpPr txBox="1">
            <a:spLocks noChangeArrowheads="1"/>
          </p:cNvSpPr>
          <p:nvPr/>
        </p:nvSpPr>
        <p:spPr bwMode="auto">
          <a:xfrm>
            <a:off x="6023993" y="5445225"/>
            <a:ext cx="1845377" cy="830997"/>
          </a:xfrm>
          <a:prstGeom prst="rect">
            <a:avLst/>
          </a:prstGeom>
          <a:noFill/>
          <a:ln>
            <a:noFill/>
          </a:ln>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endParaRPr lang="en-US" sz="1600" dirty="0">
              <a:latin typeface="Arial" panose="020B0604020202020204" pitchFamily="34" charset="0"/>
              <a:cs typeface="Arial" panose="020B0604020202020204" pitchFamily="34" charset="0"/>
            </a:endParaRPr>
          </a:p>
          <a:p>
            <a:pPr marL="285750">
              <a:buFont typeface="Arial" pitchFamily="34" charset="0"/>
              <a:buChar char="•"/>
              <a:defRPr/>
            </a:pPr>
            <a:r>
              <a:rPr lang="en-US" sz="1600" dirty="0">
                <a:latin typeface="Arial" panose="020B0604020202020204" pitchFamily="34" charset="0"/>
                <a:cs typeface="Arial" panose="020B0604020202020204" pitchFamily="34" charset="0"/>
              </a:rPr>
              <a:t> Redundancy</a:t>
            </a:r>
          </a:p>
          <a:p>
            <a:pPr marL="285750">
              <a:buFont typeface="Arial" pitchFamily="34" charset="0"/>
              <a:buChar char="•"/>
              <a:defRPr/>
            </a:pPr>
            <a:r>
              <a:rPr lang="en-US" sz="1600" dirty="0">
                <a:latin typeface="Arial" panose="020B0604020202020204" pitchFamily="34" charset="0"/>
                <a:cs typeface="Arial" panose="020B0604020202020204" pitchFamily="34" charset="0"/>
              </a:rPr>
              <a:t> Inconsistency</a:t>
            </a:r>
          </a:p>
        </p:txBody>
      </p:sp>
      <p:sp>
        <p:nvSpPr>
          <p:cNvPr id="44" name="Rectangle 43">
            <a:extLst>
              <a:ext uri="{FF2B5EF4-FFF2-40B4-BE49-F238E27FC236}">
                <a16:creationId xmlns:a16="http://schemas.microsoft.com/office/drawing/2014/main" id="{4D962020-359A-6048-98FF-937EE23F3807}"/>
              </a:ext>
            </a:extLst>
          </p:cNvPr>
          <p:cNvSpPr/>
          <p:nvPr/>
        </p:nvSpPr>
        <p:spPr>
          <a:xfrm>
            <a:off x="148829" y="6249018"/>
            <a:ext cx="2759023" cy="646331"/>
          </a:xfrm>
          <a:prstGeom prst="rect">
            <a:avLst/>
          </a:prstGeom>
        </p:spPr>
        <p:txBody>
          <a:bodyPr wrap="square">
            <a:spAutoFit/>
          </a:bodyPr>
          <a:lstStyle/>
          <a:p>
            <a:r>
              <a:rPr lang="en-US" dirty="0">
                <a:latin typeface="Arial" pitchFamily="34" charset="0"/>
                <a:cs typeface="Arial" pitchFamily="34" charset="0"/>
              </a:rPr>
              <a:t>S. Orchard &amp; </a:t>
            </a:r>
          </a:p>
          <a:p>
            <a:r>
              <a:rPr lang="en-US" dirty="0">
                <a:latin typeface="Arial" pitchFamily="34" charset="0"/>
                <a:cs typeface="Arial" pitchFamily="34" charset="0"/>
              </a:rPr>
              <a:t>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201148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1981200" y="237805"/>
            <a:ext cx="8229600" cy="53553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Standards</a:t>
            </a:r>
          </a:p>
        </p:txBody>
      </p:sp>
      <p:sp>
        <p:nvSpPr>
          <p:cNvPr id="40962" name="Content Placeholder 2"/>
          <p:cNvSpPr>
            <a:spLocks noGrp="1"/>
          </p:cNvSpPr>
          <p:nvPr>
            <p:ph idx="1"/>
          </p:nvPr>
        </p:nvSpPr>
        <p:spPr>
          <a:xfrm>
            <a:off x="1981200" y="1052514"/>
            <a:ext cx="8229600" cy="4897437"/>
          </a:xfrm>
        </p:spPr>
        <p:txBody>
          <a:bodyPr/>
          <a:lstStyle/>
          <a:p>
            <a:pPr lvl="2"/>
            <a:r>
              <a:rPr lang="en-GB" sz="2400" dirty="0">
                <a:latin typeface="Arial" panose="020B0604020202020204" pitchFamily="34" charset="0"/>
                <a:ea typeface="ＭＳ Ｐゴシック" charset="-128"/>
                <a:cs typeface="Arial" panose="020B0604020202020204" pitchFamily="34" charset="0"/>
              </a:rPr>
              <a:t>Common </a:t>
            </a:r>
            <a:r>
              <a:rPr lang="en-GB" sz="2400" b="1" dirty="0">
                <a:latin typeface="Arial" panose="020B0604020202020204" pitchFamily="34" charset="0"/>
                <a:ea typeface="ＭＳ Ｐゴシック" charset="-128"/>
                <a:cs typeface="Arial" panose="020B0604020202020204" pitchFamily="34" charset="0"/>
              </a:rPr>
              <a:t>identifiers</a:t>
            </a:r>
          </a:p>
          <a:p>
            <a:pPr lvl="2"/>
            <a:r>
              <a:rPr lang="en-GB" sz="2400" b="1" dirty="0">
                <a:latin typeface="Arial" panose="020B0604020202020204" pitchFamily="34" charset="0"/>
                <a:ea typeface="ＭＳ Ｐゴシック" charset="-128"/>
                <a:cs typeface="Arial" panose="020B0604020202020204" pitchFamily="34" charset="0"/>
              </a:rPr>
              <a:t>Controlled vocabularies</a:t>
            </a:r>
          </a:p>
          <a:p>
            <a:pPr lvl="2"/>
            <a:r>
              <a:rPr lang="en-GB" sz="2400" dirty="0">
                <a:latin typeface="Arial" panose="020B0604020202020204" pitchFamily="34" charset="0"/>
                <a:ea typeface="ＭＳ Ｐゴシック" charset="-128"/>
                <a:cs typeface="Arial" panose="020B0604020202020204" pitchFamily="34" charset="0"/>
              </a:rPr>
              <a:t>Common </a:t>
            </a:r>
            <a:r>
              <a:rPr lang="en-GB" sz="2400" b="1" dirty="0">
                <a:latin typeface="Arial" panose="020B0604020202020204" pitchFamily="34" charset="0"/>
                <a:ea typeface="ＭＳ Ｐゴシック" charset="-128"/>
                <a:cs typeface="Arial" panose="020B0604020202020204" pitchFamily="34" charset="0"/>
              </a:rPr>
              <a:t>formats</a:t>
            </a:r>
          </a:p>
          <a:p>
            <a:pPr lvl="2"/>
            <a:r>
              <a:rPr lang="en-GB" sz="2400" dirty="0">
                <a:latin typeface="Arial" panose="020B0604020202020204" pitchFamily="34" charset="0"/>
                <a:ea typeface="ＭＳ Ｐゴシック" charset="-128"/>
                <a:cs typeface="Arial" panose="020B0604020202020204" pitchFamily="34" charset="0"/>
              </a:rPr>
              <a:t>Common </a:t>
            </a:r>
            <a:r>
              <a:rPr lang="en-GB" sz="2400" b="1" dirty="0">
                <a:latin typeface="Arial" panose="020B0604020202020204" pitchFamily="34" charset="0"/>
                <a:ea typeface="ＭＳ Ｐゴシック" charset="-128"/>
                <a:cs typeface="Arial" panose="020B0604020202020204" pitchFamily="34" charset="0"/>
              </a:rPr>
              <a:t>schemas</a:t>
            </a:r>
          </a:p>
          <a:p>
            <a:pPr lvl="2"/>
            <a:r>
              <a:rPr lang="en-GB" sz="2400" dirty="0">
                <a:latin typeface="Arial" panose="020B0604020202020204" pitchFamily="34" charset="0"/>
                <a:ea typeface="ＭＳ Ｐゴシック" charset="-128"/>
                <a:cs typeface="Arial" panose="020B0604020202020204" pitchFamily="34" charset="0"/>
              </a:rPr>
              <a:t>Minimum </a:t>
            </a:r>
            <a:r>
              <a:rPr lang="en-GB" sz="2400" b="1" dirty="0">
                <a:latin typeface="Arial" panose="020B0604020202020204" pitchFamily="34" charset="0"/>
                <a:ea typeface="ＭＳ Ｐゴシック" charset="-128"/>
                <a:cs typeface="Arial" panose="020B0604020202020204" pitchFamily="34" charset="0"/>
              </a:rPr>
              <a:t>information guidelines</a:t>
            </a:r>
          </a:p>
          <a:p>
            <a:pPr lvl="2"/>
            <a:r>
              <a:rPr lang="en-GB" sz="2400" dirty="0">
                <a:latin typeface="Arial" panose="020B0604020202020204" pitchFamily="34" charset="0"/>
                <a:ea typeface="ＭＳ Ｐゴシック" charset="-128"/>
                <a:cs typeface="Arial" panose="020B0604020202020204" pitchFamily="34" charset="0"/>
              </a:rPr>
              <a:t>Common </a:t>
            </a:r>
            <a:r>
              <a:rPr lang="en-GB" sz="2400" b="1" dirty="0">
                <a:latin typeface="Arial" panose="020B0604020202020204" pitchFamily="34" charset="0"/>
                <a:ea typeface="ＭＳ Ｐゴシック" charset="-128"/>
                <a:cs typeface="Arial" panose="020B0604020202020204" pitchFamily="34" charset="0"/>
              </a:rPr>
              <a:t>query interfaces</a:t>
            </a:r>
          </a:p>
          <a:p>
            <a:pPr lvl="1"/>
            <a:endParaRPr lang="en-GB" dirty="0">
              <a:latin typeface="Arial" panose="020B0604020202020204" pitchFamily="34" charset="0"/>
              <a:ea typeface="ＭＳ Ｐゴシック" charset="-128"/>
              <a:cs typeface="Arial" panose="020B0604020202020204" pitchFamily="34" charset="0"/>
            </a:endParaRPr>
          </a:p>
          <a:p>
            <a:pPr lvl="1"/>
            <a:endParaRPr lang="en-GB" dirty="0">
              <a:latin typeface="Arial" panose="020B0604020202020204" pitchFamily="34" charset="0"/>
              <a:ea typeface="ＭＳ Ｐゴシック" charset="-128"/>
              <a:cs typeface="Arial" panose="020B0604020202020204" pitchFamily="34" charset="0"/>
            </a:endParaRPr>
          </a:p>
        </p:txBody>
      </p:sp>
      <p:sp>
        <p:nvSpPr>
          <p:cNvPr id="40963" name="Rectangle 8"/>
          <p:cNvSpPr>
            <a:spLocks noChangeArrowheads="1"/>
          </p:cNvSpPr>
          <p:nvPr/>
        </p:nvSpPr>
        <p:spPr bwMode="auto">
          <a:xfrm>
            <a:off x="5232401" y="4075931"/>
            <a:ext cx="1928813" cy="433388"/>
          </a:xfrm>
          <a:prstGeom prst="rect">
            <a:avLst/>
          </a:prstGeom>
          <a:solidFill>
            <a:srgbClr val="FF00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Schema</a:t>
            </a:r>
          </a:p>
        </p:txBody>
      </p:sp>
      <p:sp>
        <p:nvSpPr>
          <p:cNvPr id="40964" name="Rectangle 9"/>
          <p:cNvSpPr>
            <a:spLocks noChangeArrowheads="1"/>
          </p:cNvSpPr>
          <p:nvPr/>
        </p:nvSpPr>
        <p:spPr bwMode="auto">
          <a:xfrm>
            <a:off x="5016500" y="5228456"/>
            <a:ext cx="2362200" cy="865188"/>
          </a:xfrm>
          <a:prstGeom prst="rect">
            <a:avLst/>
          </a:prstGeom>
          <a:solidFill>
            <a:srgbClr val="99CCFF">
              <a:alpha val="50195"/>
            </a:srgbClr>
          </a:solidFill>
          <a:ln w="9525">
            <a:solidFill>
              <a:schemeClr val="tx1"/>
            </a:solidFill>
            <a:round/>
            <a:headEnd/>
            <a:tailEnd/>
          </a:ln>
        </p:spPr>
        <p:txBody>
          <a:bodyPr/>
          <a:lstStyle/>
          <a:p>
            <a:pPr algn="ctr"/>
            <a:r>
              <a:rPr lang="en-GB" sz="2400" b="1" dirty="0">
                <a:cs typeface="Arial" panose="020B0604020202020204" pitchFamily="34" charset="0"/>
              </a:rPr>
              <a:t>Data distribution</a:t>
            </a:r>
            <a:endParaRPr lang="en-US" sz="2400" b="1" dirty="0">
              <a:cs typeface="Arial" panose="020B0604020202020204" pitchFamily="34" charset="0"/>
            </a:endParaRPr>
          </a:p>
        </p:txBody>
      </p:sp>
      <p:sp>
        <p:nvSpPr>
          <p:cNvPr id="10" name="Rectangle 9"/>
          <p:cNvSpPr/>
          <p:nvPr/>
        </p:nvSpPr>
        <p:spPr bwMode="auto">
          <a:xfrm>
            <a:off x="2135188" y="4941120"/>
            <a:ext cx="2362200" cy="91598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GB" sz="2400" b="1" dirty="0">
                <a:ea typeface="Geneva" charset="-128"/>
                <a:cs typeface="Arial" panose="020B0604020202020204" pitchFamily="34" charset="0"/>
              </a:rPr>
              <a:t>Reporting</a:t>
            </a:r>
          </a:p>
          <a:p>
            <a:pPr algn="ctr">
              <a:defRPr/>
            </a:pPr>
            <a:r>
              <a:rPr lang="en-GB" sz="2400" b="1" dirty="0">
                <a:ea typeface="Geneva" charset="-128"/>
                <a:cs typeface="Arial" panose="020B0604020202020204" pitchFamily="34" charset="0"/>
              </a:rPr>
              <a:t>guideline</a:t>
            </a:r>
            <a:endParaRPr lang="en-US" sz="2400" b="1" dirty="0">
              <a:ea typeface="Geneva" charset="-128"/>
              <a:cs typeface="Arial" panose="020B0604020202020204" pitchFamily="34" charset="0"/>
            </a:endParaRPr>
          </a:p>
        </p:txBody>
      </p:sp>
      <p:sp>
        <p:nvSpPr>
          <p:cNvPr id="40966" name="Rectangle 11"/>
          <p:cNvSpPr>
            <a:spLocks noChangeArrowheads="1"/>
          </p:cNvSpPr>
          <p:nvPr/>
        </p:nvSpPr>
        <p:spPr bwMode="auto">
          <a:xfrm>
            <a:off x="2133600" y="3933057"/>
            <a:ext cx="2362200" cy="855663"/>
          </a:xfrm>
          <a:prstGeom prst="rect">
            <a:avLst/>
          </a:prstGeom>
          <a:solidFill>
            <a:srgbClr val="FFE07D"/>
          </a:solidFill>
          <a:ln w="9525">
            <a:solidFill>
              <a:schemeClr val="tx1"/>
            </a:solidFill>
            <a:round/>
            <a:headEnd/>
            <a:tailEnd/>
          </a:ln>
        </p:spPr>
        <p:txBody>
          <a:bodyPr/>
          <a:lstStyle/>
          <a:p>
            <a:pPr algn="ctr"/>
            <a:r>
              <a:rPr lang="en-GB" sz="2400" b="1" dirty="0">
                <a:cs typeface="Arial" panose="020B0604020202020204" pitchFamily="34" charset="0"/>
              </a:rPr>
              <a:t>Control vocabulary</a:t>
            </a:r>
            <a:endParaRPr lang="en-US" sz="2400" b="1" dirty="0">
              <a:cs typeface="Arial" panose="020B0604020202020204" pitchFamily="34" charset="0"/>
            </a:endParaRPr>
          </a:p>
        </p:txBody>
      </p:sp>
      <p:cxnSp>
        <p:nvCxnSpPr>
          <p:cNvPr id="40967" name="AutoShape 29"/>
          <p:cNvCxnSpPr>
            <a:cxnSpLocks noChangeShapeType="1"/>
            <a:stCxn id="40970" idx="1"/>
            <a:endCxn id="40966" idx="3"/>
          </p:cNvCxnSpPr>
          <p:nvPr/>
        </p:nvCxnSpPr>
        <p:spPr bwMode="auto">
          <a:xfrm flipH="1" flipV="1">
            <a:off x="4495800" y="4360094"/>
            <a:ext cx="736600" cy="508000"/>
          </a:xfrm>
          <a:prstGeom prst="straightConnector1">
            <a:avLst/>
          </a:prstGeom>
          <a:noFill/>
          <a:ln w="9525">
            <a:solidFill>
              <a:schemeClr val="tx1"/>
            </a:solidFill>
            <a:round/>
            <a:headEnd/>
            <a:tailEnd/>
          </a:ln>
        </p:spPr>
      </p:cxnSp>
      <p:cxnSp>
        <p:nvCxnSpPr>
          <p:cNvPr id="40968" name="AutoShape 30"/>
          <p:cNvCxnSpPr>
            <a:cxnSpLocks noChangeShapeType="1"/>
            <a:stCxn id="40970" idx="1"/>
            <a:endCxn id="10" idx="3"/>
          </p:cNvCxnSpPr>
          <p:nvPr/>
        </p:nvCxnSpPr>
        <p:spPr bwMode="auto">
          <a:xfrm flipH="1">
            <a:off x="4497388" y="4868094"/>
            <a:ext cx="735012" cy="531812"/>
          </a:xfrm>
          <a:prstGeom prst="straightConnector1">
            <a:avLst/>
          </a:prstGeom>
          <a:noFill/>
          <a:ln w="9525">
            <a:solidFill>
              <a:schemeClr val="tx1"/>
            </a:solidFill>
            <a:round/>
            <a:headEnd/>
            <a:tailEnd/>
          </a:ln>
        </p:spPr>
      </p:cxnSp>
      <p:cxnSp>
        <p:nvCxnSpPr>
          <p:cNvPr id="40969" name="AutoShape 31"/>
          <p:cNvCxnSpPr>
            <a:cxnSpLocks noChangeShapeType="1"/>
            <a:stCxn id="40970" idx="2"/>
            <a:endCxn id="40964" idx="0"/>
          </p:cNvCxnSpPr>
          <p:nvPr/>
        </p:nvCxnSpPr>
        <p:spPr bwMode="auto">
          <a:xfrm>
            <a:off x="6196014" y="5083994"/>
            <a:ext cx="1587" cy="144462"/>
          </a:xfrm>
          <a:prstGeom prst="straightConnector1">
            <a:avLst/>
          </a:prstGeom>
          <a:noFill/>
          <a:ln w="9525">
            <a:solidFill>
              <a:schemeClr val="tx1"/>
            </a:solidFill>
            <a:round/>
            <a:headEnd/>
            <a:tailEnd/>
          </a:ln>
        </p:spPr>
      </p:cxnSp>
      <p:sp>
        <p:nvSpPr>
          <p:cNvPr id="40970" name="Rectangle 8"/>
          <p:cNvSpPr>
            <a:spLocks noChangeArrowheads="1"/>
          </p:cNvSpPr>
          <p:nvPr/>
        </p:nvSpPr>
        <p:spPr bwMode="auto">
          <a:xfrm>
            <a:off x="5232401" y="4652194"/>
            <a:ext cx="1928813" cy="431800"/>
          </a:xfrm>
          <a:prstGeom prst="rect">
            <a:avLst/>
          </a:prstGeom>
          <a:solidFill>
            <a:srgbClr val="FF6600">
              <a:alpha val="25098"/>
            </a:srgbClr>
          </a:solidFill>
          <a:ln w="9525">
            <a:solidFill>
              <a:schemeClr val="tx1"/>
            </a:solidFill>
            <a:round/>
            <a:headEnd/>
            <a:tailEnd/>
          </a:ln>
        </p:spPr>
        <p:txBody>
          <a:bodyPr anchor="ctr"/>
          <a:lstStyle/>
          <a:p>
            <a:pPr algn="ctr"/>
            <a:r>
              <a:rPr lang="en-GB" sz="2400" b="1" dirty="0">
                <a:cs typeface="Arial" panose="020B0604020202020204" pitchFamily="34" charset="0"/>
              </a:rPr>
              <a:t>Format</a:t>
            </a:r>
          </a:p>
        </p:txBody>
      </p:sp>
      <p:cxnSp>
        <p:nvCxnSpPr>
          <p:cNvPr id="40971" name="AutoShape 31"/>
          <p:cNvCxnSpPr>
            <a:cxnSpLocks noChangeShapeType="1"/>
            <a:stCxn id="40963" idx="2"/>
            <a:endCxn id="40970" idx="0"/>
          </p:cNvCxnSpPr>
          <p:nvPr/>
        </p:nvCxnSpPr>
        <p:spPr bwMode="auto">
          <a:xfrm flipH="1">
            <a:off x="6196014" y="4509320"/>
            <a:ext cx="1587" cy="142875"/>
          </a:xfrm>
          <a:prstGeom prst="straightConnector1">
            <a:avLst/>
          </a:prstGeom>
          <a:noFill/>
          <a:ln w="9525">
            <a:solidFill>
              <a:schemeClr val="tx1"/>
            </a:solidFill>
            <a:round/>
            <a:headEnd/>
            <a:tailEnd/>
          </a:ln>
        </p:spPr>
      </p:cxnSp>
      <p:sp>
        <p:nvSpPr>
          <p:cNvPr id="39" name="Rectangle 11"/>
          <p:cNvSpPr>
            <a:spLocks noChangeArrowheads="1"/>
          </p:cNvSpPr>
          <p:nvPr/>
        </p:nvSpPr>
        <p:spPr bwMode="auto">
          <a:xfrm>
            <a:off x="7751763" y="4622031"/>
            <a:ext cx="2362200" cy="495300"/>
          </a:xfrm>
          <a:prstGeom prst="rect">
            <a:avLst/>
          </a:prstGeom>
          <a:solidFill>
            <a:schemeClr val="accent3">
              <a:lumMod val="65000"/>
            </a:schemeClr>
          </a:solidFill>
          <a:ln w="9525" algn="ctr">
            <a:solidFill>
              <a:schemeClr val="tx1"/>
            </a:solidFill>
            <a:round/>
            <a:headEnd/>
            <a:tailEnd/>
          </a:ln>
        </p:spPr>
        <p:txBody>
          <a:bodyPr anchor="ctr"/>
          <a:lstStyle/>
          <a:p>
            <a:pPr algn="ctr">
              <a:defRPr/>
            </a:pPr>
            <a:r>
              <a:rPr lang="en-GB" sz="2400" b="1" dirty="0">
                <a:ea typeface="Geneva" charset="-128"/>
                <a:cs typeface="Arial" panose="020B0604020202020204" pitchFamily="34" charset="0"/>
              </a:rPr>
              <a:t>Identifiers</a:t>
            </a:r>
            <a:endParaRPr lang="en-US" sz="2400" b="1" dirty="0">
              <a:ea typeface="Geneva" charset="-128"/>
              <a:cs typeface="Arial" panose="020B0604020202020204" pitchFamily="34" charset="0"/>
            </a:endParaRPr>
          </a:p>
        </p:txBody>
      </p:sp>
      <p:cxnSp>
        <p:nvCxnSpPr>
          <p:cNvPr id="40973" name="AutoShape 29"/>
          <p:cNvCxnSpPr>
            <a:cxnSpLocks noChangeShapeType="1"/>
            <a:stCxn id="39" idx="1"/>
            <a:endCxn id="40970" idx="3"/>
          </p:cNvCxnSpPr>
          <p:nvPr/>
        </p:nvCxnSpPr>
        <p:spPr bwMode="auto">
          <a:xfrm flipH="1" flipV="1">
            <a:off x="7161213" y="4868095"/>
            <a:ext cx="590550" cy="1587"/>
          </a:xfrm>
          <a:prstGeom prst="straightConnector1">
            <a:avLst/>
          </a:prstGeom>
          <a:noFill/>
          <a:ln w="9525">
            <a:solidFill>
              <a:schemeClr val="tx1"/>
            </a:solidFill>
            <a:round/>
            <a:headEnd/>
            <a:tailEnd/>
          </a:ln>
        </p:spPr>
      </p:cxnSp>
      <p:grpSp>
        <p:nvGrpSpPr>
          <p:cNvPr id="5" name="Group 4"/>
          <p:cNvGrpSpPr/>
          <p:nvPr/>
        </p:nvGrpSpPr>
        <p:grpSpPr>
          <a:xfrm>
            <a:off x="7032104" y="836712"/>
            <a:ext cx="3211512" cy="1728192"/>
            <a:chOff x="5932488" y="980728"/>
            <a:chExt cx="3211512" cy="1728192"/>
          </a:xfrm>
        </p:grpSpPr>
        <p:sp>
          <p:nvSpPr>
            <p:cNvPr id="4" name="Rectangle 3"/>
            <p:cNvSpPr/>
            <p:nvPr/>
          </p:nvSpPr>
          <p:spPr>
            <a:xfrm>
              <a:off x="5932488" y="980728"/>
              <a:ext cx="3211512" cy="1728192"/>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3" name="Group 2"/>
            <p:cNvGrpSpPr/>
            <p:nvPr/>
          </p:nvGrpSpPr>
          <p:grpSpPr>
            <a:xfrm>
              <a:off x="6012160" y="1052736"/>
              <a:ext cx="2703882" cy="1594683"/>
              <a:chOff x="6012160" y="1052736"/>
              <a:chExt cx="2703882" cy="1594683"/>
            </a:xfrm>
          </p:grpSpPr>
          <p:sp>
            <p:nvSpPr>
              <p:cNvPr id="15" name="Rectangle 32"/>
              <p:cNvSpPr>
                <a:spLocks noChangeArrowheads="1"/>
              </p:cNvSpPr>
              <p:nvPr/>
            </p:nvSpPr>
            <p:spPr bwMode="auto">
              <a:xfrm>
                <a:off x="6419002" y="2278087"/>
                <a:ext cx="2206630" cy="369332"/>
              </a:xfrm>
              <a:prstGeom prst="rect">
                <a:avLst/>
              </a:prstGeom>
              <a:noFill/>
              <a:ln w="9525">
                <a:noFill/>
                <a:miter lim="800000"/>
                <a:headEnd/>
                <a:tailEnd/>
              </a:ln>
            </p:spPr>
            <p:txBody>
              <a:bodyPr wrap="none">
                <a:spAutoFit/>
              </a:bodyPr>
              <a:lstStyle/>
              <a:p>
                <a:r>
                  <a:rPr lang="en-US" dirty="0">
                    <a:cs typeface="Arial" panose="020B0604020202020204" pitchFamily="34" charset="0"/>
                    <a:hlinkClick r:id="rId3"/>
                  </a:rPr>
                  <a:t>www.psidev.info/MI</a:t>
                </a:r>
                <a:r>
                  <a:rPr lang="en-US" dirty="0">
                    <a:cs typeface="Arial" panose="020B0604020202020204" pitchFamily="34" charset="0"/>
                  </a:rPr>
                  <a:t> </a:t>
                </a:r>
              </a:p>
            </p:txBody>
          </p:sp>
          <p:pic>
            <p:nvPicPr>
              <p:cNvPr id="16" name="Picture 3" descr="psi_med"/>
              <p:cNvPicPr>
                <a:picLocks noChangeAspect="1" noChangeArrowheads="1"/>
              </p:cNvPicPr>
              <p:nvPr/>
            </p:nvPicPr>
            <p:blipFill>
              <a:blip r:embed="rId4" cstate="print"/>
              <a:srcRect/>
              <a:stretch>
                <a:fillRect/>
              </a:stretch>
            </p:blipFill>
            <p:spPr bwMode="auto">
              <a:xfrm>
                <a:off x="6989711" y="1556792"/>
                <a:ext cx="1065213" cy="709612"/>
              </a:xfrm>
              <a:prstGeom prst="rect">
                <a:avLst/>
              </a:prstGeom>
              <a:noFill/>
              <a:ln w="9525">
                <a:noFill/>
                <a:miter lim="800000"/>
                <a:headEnd/>
                <a:tailEnd/>
              </a:ln>
            </p:spPr>
          </p:pic>
          <p:sp>
            <p:nvSpPr>
              <p:cNvPr id="2" name="TextBox 1"/>
              <p:cNvSpPr txBox="1"/>
              <p:nvPr/>
            </p:nvSpPr>
            <p:spPr>
              <a:xfrm>
                <a:off x="6012160" y="1052736"/>
                <a:ext cx="2703882" cy="523220"/>
              </a:xfrm>
              <a:prstGeom prst="rect">
                <a:avLst/>
              </a:prstGeom>
              <a:noFill/>
            </p:spPr>
            <p:txBody>
              <a:bodyPr wrap="none" rtlCol="0">
                <a:spAutoFit/>
              </a:bodyPr>
              <a:lstStyle/>
              <a:p>
                <a:r>
                  <a:rPr lang="en-GB" sz="2800" b="1" dirty="0">
                    <a:cs typeface="Arial" panose="020B0604020202020204" pitchFamily="34" charset="0"/>
                  </a:rPr>
                  <a:t>PSI-MI standards</a:t>
                </a:r>
              </a:p>
            </p:txBody>
          </p:sp>
        </p:grp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3322" y="2812834"/>
            <a:ext cx="1561926" cy="154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Rectangle 21">
            <a:extLst>
              <a:ext uri="{FF2B5EF4-FFF2-40B4-BE49-F238E27FC236}">
                <a16:creationId xmlns:a16="http://schemas.microsoft.com/office/drawing/2014/main" id="{46F3776F-56EC-4142-808E-B24DAAF6FD84}"/>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420495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Stand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3975" y="1840398"/>
            <a:ext cx="5576837" cy="315649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1525105" y="6608386"/>
            <a:ext cx="2265236" cy="276999"/>
          </a:xfrm>
          <a:prstGeom prst="rect">
            <a:avLst/>
          </a:prstGeom>
          <a:noFill/>
        </p:spPr>
        <p:txBody>
          <a:bodyPr wrap="none" rtlCol="0">
            <a:spAutoFit/>
          </a:bodyPr>
          <a:lstStyle>
            <a:defPPr>
              <a:defRPr lang="de-DE"/>
            </a:defPPr>
            <a:lvl1pPr>
              <a:defRPr sz="1200">
                <a:solidFill>
                  <a:schemeClr val="accent5">
                    <a:lumMod val="75000"/>
                  </a:schemeClr>
                </a:solidFill>
              </a:defRPr>
            </a:lvl1pPr>
          </a:lstStyle>
          <a:p>
            <a:r>
              <a:rPr lang="en-GB" dirty="0"/>
              <a:t>From </a:t>
            </a:r>
            <a:r>
              <a:rPr lang="en-GB" dirty="0" err="1"/>
              <a:t>xkcd</a:t>
            </a:r>
            <a:r>
              <a:rPr lang="en-GB" dirty="0"/>
              <a:t>: http://xkcd.com/927/</a:t>
            </a:r>
          </a:p>
        </p:txBody>
      </p:sp>
      <p:sp>
        <p:nvSpPr>
          <p:cNvPr id="10" name="Rectangle 2"/>
          <p:cNvSpPr txBox="1">
            <a:spLocks noChangeArrowheads="1"/>
          </p:cNvSpPr>
          <p:nvPr/>
        </p:nvSpPr>
        <p:spPr>
          <a:xfrm>
            <a:off x="1847528" y="35914"/>
            <a:ext cx="8229600"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The danger with standards…</a:t>
            </a:r>
          </a:p>
        </p:txBody>
      </p:sp>
      <p:sp>
        <p:nvSpPr>
          <p:cNvPr id="5" name="Rectangle 4">
            <a:extLst>
              <a:ext uri="{FF2B5EF4-FFF2-40B4-BE49-F238E27FC236}">
                <a16:creationId xmlns:a16="http://schemas.microsoft.com/office/drawing/2014/main" id="{7A8E3940-9237-7542-8DEC-F127C4F69305}"/>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214557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Line Callout 2 (Border and Accent Bar) 74"/>
          <p:cNvSpPr/>
          <p:nvPr/>
        </p:nvSpPr>
        <p:spPr bwMode="auto">
          <a:xfrm>
            <a:off x="6600056" y="1196752"/>
            <a:ext cx="3024336" cy="1512168"/>
          </a:xfrm>
          <a:prstGeom prst="accentBorderCallout2">
            <a:avLst>
              <a:gd name="adj1" fmla="val 79219"/>
              <a:gd name="adj2" fmla="val -3630"/>
              <a:gd name="adj3" fmla="val 79220"/>
              <a:gd name="adj4" fmla="val -16667"/>
              <a:gd name="adj5" fmla="val 100809"/>
              <a:gd name="adj6" fmla="val -22210"/>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it-IT" dirty="0"/>
              <a:t>Access, exchange, sharing, portability, interoperability, annotation, comparison, verification, representation, integration, reusability.</a:t>
            </a:r>
            <a:endParaRPr lang="en-GB" dirty="0">
              <a:latin typeface="Arial" pitchFamily="-112" charset="0"/>
              <a:ea typeface="Geneva" pitchFamily="-112" charset="0"/>
              <a:cs typeface="Geneva" pitchFamily="-112" charset="0"/>
            </a:endParaRPr>
          </a:p>
        </p:txBody>
      </p:sp>
      <p:grpSp>
        <p:nvGrpSpPr>
          <p:cNvPr id="2" name="Group 59"/>
          <p:cNvGrpSpPr>
            <a:grpSpLocks/>
          </p:cNvGrpSpPr>
          <p:nvPr/>
        </p:nvGrpSpPr>
        <p:grpSpPr bwMode="auto">
          <a:xfrm>
            <a:off x="1991545" y="3708872"/>
            <a:ext cx="2024065" cy="2384425"/>
            <a:chOff x="2154" y="2278"/>
            <a:chExt cx="1275" cy="1502"/>
          </a:xfrm>
        </p:grpSpPr>
        <p:sp>
          <p:nvSpPr>
            <p:cNvPr id="43051" name="Text Box 41"/>
            <p:cNvSpPr txBox="1">
              <a:spLocks noChangeArrowheads="1"/>
            </p:cNvSpPr>
            <p:nvPr/>
          </p:nvSpPr>
          <p:spPr bwMode="auto">
            <a:xfrm>
              <a:off x="2230" y="3430"/>
              <a:ext cx="1199" cy="350"/>
            </a:xfrm>
            <a:prstGeom prst="rect">
              <a:avLst/>
            </a:prstGeom>
            <a:noFill/>
            <a:ln w="19050">
              <a:noFill/>
              <a:miter lim="800000"/>
              <a:headEnd/>
              <a:tailEnd/>
            </a:ln>
          </p:spPr>
          <p:txBody>
            <a:bodyPr wrap="none" lIns="90000" tIns="46800" rIns="90000" bIns="46800">
              <a:spAutoFit/>
            </a:bodyPr>
            <a:lstStyle/>
            <a:p>
              <a:pPr algn="ctr"/>
              <a:r>
                <a:rPr lang="en-GB" sz="1500" dirty="0"/>
                <a:t>Nucleotide sequences</a:t>
              </a:r>
            </a:p>
            <a:p>
              <a:pPr algn="ctr"/>
              <a:r>
                <a:rPr lang="en-GB" sz="1500" b="1" dirty="0"/>
                <a:t>INSDC</a:t>
              </a:r>
            </a:p>
          </p:txBody>
        </p:sp>
        <p:sp>
          <p:nvSpPr>
            <p:cNvPr id="43052" name="Oval 37"/>
            <p:cNvSpPr>
              <a:spLocks noChangeArrowheads="1"/>
            </p:cNvSpPr>
            <p:nvPr/>
          </p:nvSpPr>
          <p:spPr bwMode="auto">
            <a:xfrm>
              <a:off x="2154" y="2630"/>
              <a:ext cx="161" cy="329"/>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3" name="Oval 38"/>
            <p:cNvSpPr>
              <a:spLocks noChangeArrowheads="1"/>
            </p:cNvSpPr>
            <p:nvPr/>
          </p:nvSpPr>
          <p:spPr bwMode="auto">
            <a:xfrm>
              <a:off x="2653" y="2358"/>
              <a:ext cx="161" cy="329"/>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4" name="Oval 39"/>
            <p:cNvSpPr>
              <a:spLocks noChangeArrowheads="1"/>
            </p:cNvSpPr>
            <p:nvPr/>
          </p:nvSpPr>
          <p:spPr bwMode="auto">
            <a:xfrm>
              <a:off x="3106" y="2676"/>
              <a:ext cx="161" cy="329"/>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5" name="Line 40"/>
            <p:cNvSpPr>
              <a:spLocks noChangeShapeType="1"/>
            </p:cNvSpPr>
            <p:nvPr/>
          </p:nvSpPr>
          <p:spPr bwMode="auto">
            <a:xfrm flipH="1" flipV="1">
              <a:off x="2856" y="2574"/>
              <a:ext cx="226"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56" name="Text Box 42"/>
            <p:cNvSpPr txBox="1">
              <a:spLocks noChangeArrowheads="1"/>
            </p:cNvSpPr>
            <p:nvPr/>
          </p:nvSpPr>
          <p:spPr bwMode="auto">
            <a:xfrm>
              <a:off x="2597" y="2278"/>
              <a:ext cx="256" cy="156"/>
            </a:xfrm>
            <a:prstGeom prst="rect">
              <a:avLst/>
            </a:prstGeom>
            <a:noFill/>
            <a:ln w="19050">
              <a:noFill/>
              <a:miter lim="800000"/>
              <a:headEnd/>
              <a:tailEnd/>
            </a:ln>
          </p:spPr>
          <p:txBody>
            <a:bodyPr wrap="none" lIns="90000" tIns="46800" rIns="90000" bIns="46800">
              <a:spAutoFit/>
            </a:bodyPr>
            <a:lstStyle/>
            <a:p>
              <a:pPr algn="ctr"/>
              <a:r>
                <a:rPr lang="en-GB" sz="1000" b="1" dirty="0"/>
                <a:t>ENA</a:t>
              </a:r>
            </a:p>
          </p:txBody>
        </p:sp>
        <p:sp>
          <p:nvSpPr>
            <p:cNvPr id="43057" name="Text Box 43"/>
            <p:cNvSpPr txBox="1">
              <a:spLocks noChangeArrowheads="1"/>
            </p:cNvSpPr>
            <p:nvPr/>
          </p:nvSpPr>
          <p:spPr bwMode="auto">
            <a:xfrm>
              <a:off x="3085" y="2931"/>
              <a:ext cx="287" cy="156"/>
            </a:xfrm>
            <a:prstGeom prst="rect">
              <a:avLst/>
            </a:prstGeom>
            <a:noFill/>
            <a:ln w="19050">
              <a:noFill/>
              <a:miter lim="800000"/>
              <a:headEnd/>
              <a:tailEnd/>
            </a:ln>
          </p:spPr>
          <p:txBody>
            <a:bodyPr wrap="none" lIns="90000" tIns="46800" rIns="90000" bIns="46800">
              <a:spAutoFit/>
            </a:bodyPr>
            <a:lstStyle/>
            <a:p>
              <a:pPr algn="ctr"/>
              <a:r>
                <a:rPr lang="en-GB" sz="1000" b="1"/>
                <a:t>DDBJ</a:t>
              </a:r>
            </a:p>
          </p:txBody>
        </p:sp>
        <p:sp>
          <p:nvSpPr>
            <p:cNvPr id="43058" name="Oval 44"/>
            <p:cNvSpPr>
              <a:spLocks noChangeArrowheads="1"/>
            </p:cNvSpPr>
            <p:nvPr/>
          </p:nvSpPr>
          <p:spPr bwMode="auto">
            <a:xfrm>
              <a:off x="2562" y="2766"/>
              <a:ext cx="161" cy="329"/>
            </a:xfrm>
            <a:prstGeom prst="ellipse">
              <a:avLst/>
            </a:prstGeom>
            <a:solidFill>
              <a:srgbClr val="FF0000">
                <a:alpha val="30196"/>
              </a:srgbClr>
            </a:solidFill>
            <a:ln w="19050">
              <a:solidFill>
                <a:srgbClr val="FF0000"/>
              </a:solidFill>
              <a:round/>
              <a:headEnd/>
              <a:tailEnd/>
            </a:ln>
          </p:spPr>
          <p:txBody>
            <a:bodyPr wrap="none" lIns="90000" tIns="46800" rIns="90000" bIns="46800" anchor="ctr">
              <a:spAutoFit/>
            </a:bodyPr>
            <a:lstStyle/>
            <a:p>
              <a:endParaRPr lang="en-GB"/>
            </a:p>
          </p:txBody>
        </p:sp>
        <p:sp>
          <p:nvSpPr>
            <p:cNvPr id="43059" name="Line 45"/>
            <p:cNvSpPr>
              <a:spLocks noChangeShapeType="1"/>
            </p:cNvSpPr>
            <p:nvPr/>
          </p:nvSpPr>
          <p:spPr bwMode="auto">
            <a:xfrm flipV="1">
              <a:off x="2677" y="2630"/>
              <a:ext cx="45" cy="181"/>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0" name="Line 46"/>
            <p:cNvSpPr>
              <a:spLocks noChangeShapeType="1"/>
            </p:cNvSpPr>
            <p:nvPr/>
          </p:nvSpPr>
          <p:spPr bwMode="auto">
            <a:xfrm flipH="1">
              <a:off x="2773" y="2883"/>
              <a:ext cx="317" cy="46"/>
            </a:xfrm>
            <a:prstGeom prst="line">
              <a:avLst/>
            </a:prstGeom>
            <a:noFill/>
            <a:ln w="19050">
              <a:solidFill>
                <a:srgbClr val="FF0000"/>
              </a:solidFill>
              <a:round/>
              <a:headEnd type="triangle" w="med" len="med"/>
              <a:tailEnd type="triangle" w="med" len="med"/>
            </a:ln>
          </p:spPr>
          <p:txBody>
            <a:bodyPr lIns="90000" tIns="46800" rIns="90000" bIns="46800" anchor="ctr">
              <a:spAutoFit/>
            </a:bodyPr>
            <a:lstStyle/>
            <a:p>
              <a:endParaRPr lang="en-GB"/>
            </a:p>
          </p:txBody>
        </p:sp>
        <p:sp>
          <p:nvSpPr>
            <p:cNvPr id="43061" name="Text Box 47"/>
            <p:cNvSpPr txBox="1">
              <a:spLocks noChangeArrowheads="1"/>
            </p:cNvSpPr>
            <p:nvPr/>
          </p:nvSpPr>
          <p:spPr bwMode="auto">
            <a:xfrm>
              <a:off x="2450" y="3004"/>
              <a:ext cx="416" cy="156"/>
            </a:xfrm>
            <a:prstGeom prst="rect">
              <a:avLst/>
            </a:prstGeom>
            <a:noFill/>
            <a:ln w="19050">
              <a:noFill/>
              <a:miter lim="800000"/>
              <a:headEnd/>
              <a:tailEnd/>
            </a:ln>
          </p:spPr>
          <p:txBody>
            <a:bodyPr wrap="none" lIns="90000" tIns="46800" rIns="90000" bIns="46800">
              <a:spAutoFit/>
            </a:bodyPr>
            <a:lstStyle/>
            <a:p>
              <a:pPr algn="ctr"/>
              <a:r>
                <a:rPr lang="en-GB" sz="1000" b="1" dirty="0" err="1"/>
                <a:t>GenBank</a:t>
              </a:r>
              <a:endParaRPr lang="en-GB" sz="1000" b="1" dirty="0"/>
            </a:p>
          </p:txBody>
        </p:sp>
      </p:grpSp>
      <p:grpSp>
        <p:nvGrpSpPr>
          <p:cNvPr id="3" name="Group 55"/>
          <p:cNvGrpSpPr>
            <a:grpSpLocks/>
          </p:cNvGrpSpPr>
          <p:nvPr/>
        </p:nvGrpSpPr>
        <p:grpSpPr bwMode="auto">
          <a:xfrm>
            <a:off x="5015881" y="3564409"/>
            <a:ext cx="2205038" cy="2528888"/>
            <a:chOff x="4105" y="1507"/>
            <a:chExt cx="1389" cy="1593"/>
          </a:xfrm>
        </p:grpSpPr>
        <p:sp>
          <p:nvSpPr>
            <p:cNvPr id="43034" name="Text Box 29"/>
            <p:cNvSpPr txBox="1">
              <a:spLocks noChangeArrowheads="1"/>
            </p:cNvSpPr>
            <p:nvPr/>
          </p:nvSpPr>
          <p:spPr bwMode="auto">
            <a:xfrm>
              <a:off x="4185" y="2750"/>
              <a:ext cx="1224" cy="350"/>
            </a:xfrm>
            <a:prstGeom prst="rect">
              <a:avLst/>
            </a:prstGeom>
            <a:noFill/>
            <a:ln w="19050">
              <a:noFill/>
              <a:miter lim="800000"/>
              <a:headEnd/>
              <a:tailEnd/>
            </a:ln>
          </p:spPr>
          <p:txBody>
            <a:bodyPr wrap="none" lIns="90000" tIns="46800" rIns="90000" bIns="46800">
              <a:spAutoFit/>
            </a:bodyPr>
            <a:lstStyle/>
            <a:p>
              <a:pPr algn="ctr"/>
              <a:r>
                <a:rPr lang="en-GB" sz="1500" dirty="0"/>
                <a:t>Molecular interactions</a:t>
              </a:r>
            </a:p>
            <a:p>
              <a:pPr algn="ctr"/>
              <a:r>
                <a:rPr lang="en-GB" sz="1500" b="1" dirty="0" err="1"/>
                <a:t>IMEx</a:t>
              </a:r>
              <a:endParaRPr lang="en-GB" sz="1500" b="1" dirty="0"/>
            </a:p>
          </p:txBody>
        </p:sp>
        <p:sp>
          <p:nvSpPr>
            <p:cNvPr id="43035" name="Oval 17"/>
            <p:cNvSpPr>
              <a:spLocks noChangeArrowheads="1"/>
            </p:cNvSpPr>
            <p:nvPr/>
          </p:nvSpPr>
          <p:spPr bwMode="auto">
            <a:xfrm>
              <a:off x="4105" y="1950"/>
              <a:ext cx="161" cy="329"/>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6" name="Oval 18"/>
            <p:cNvSpPr>
              <a:spLocks noChangeArrowheads="1"/>
            </p:cNvSpPr>
            <p:nvPr/>
          </p:nvSpPr>
          <p:spPr bwMode="auto">
            <a:xfrm>
              <a:off x="4287" y="1724"/>
              <a:ext cx="161" cy="329"/>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7" name="Oval 19"/>
            <p:cNvSpPr>
              <a:spLocks noChangeArrowheads="1"/>
            </p:cNvSpPr>
            <p:nvPr/>
          </p:nvSpPr>
          <p:spPr bwMode="auto">
            <a:xfrm>
              <a:off x="4785" y="1588"/>
              <a:ext cx="161" cy="329"/>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8" name="Oval 20"/>
            <p:cNvSpPr>
              <a:spLocks noChangeArrowheads="1"/>
            </p:cNvSpPr>
            <p:nvPr/>
          </p:nvSpPr>
          <p:spPr bwMode="auto">
            <a:xfrm>
              <a:off x="4377" y="2177"/>
              <a:ext cx="161" cy="329"/>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39" name="Oval 21"/>
            <p:cNvSpPr>
              <a:spLocks noChangeArrowheads="1"/>
            </p:cNvSpPr>
            <p:nvPr/>
          </p:nvSpPr>
          <p:spPr bwMode="auto">
            <a:xfrm>
              <a:off x="5103" y="1950"/>
              <a:ext cx="161" cy="329"/>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0" name="Oval 22"/>
            <p:cNvSpPr>
              <a:spLocks noChangeArrowheads="1"/>
            </p:cNvSpPr>
            <p:nvPr/>
          </p:nvSpPr>
          <p:spPr bwMode="auto">
            <a:xfrm>
              <a:off x="4831" y="2359"/>
              <a:ext cx="161" cy="329"/>
            </a:xfrm>
            <a:prstGeom prst="ellipse">
              <a:avLst/>
            </a:prstGeom>
            <a:solidFill>
              <a:srgbClr val="000080">
                <a:alpha val="30196"/>
              </a:srgbClr>
            </a:solidFill>
            <a:ln w="19050">
              <a:solidFill>
                <a:srgbClr val="000080"/>
              </a:solidFill>
              <a:round/>
              <a:headEnd/>
              <a:tailEnd/>
            </a:ln>
          </p:spPr>
          <p:txBody>
            <a:bodyPr wrap="none" lIns="90000" tIns="46800" rIns="90000" bIns="46800" anchor="ctr">
              <a:spAutoFit/>
            </a:bodyPr>
            <a:lstStyle/>
            <a:p>
              <a:endParaRPr lang="en-GB"/>
            </a:p>
          </p:txBody>
        </p:sp>
        <p:sp>
          <p:nvSpPr>
            <p:cNvPr id="43041" name="Line 23"/>
            <p:cNvSpPr>
              <a:spLocks noChangeShapeType="1"/>
            </p:cNvSpPr>
            <p:nvPr/>
          </p:nvSpPr>
          <p:spPr bwMode="auto">
            <a:xfrm flipV="1">
              <a:off x="4513" y="1752"/>
              <a:ext cx="227" cy="91"/>
            </a:xfrm>
            <a:prstGeom prst="line">
              <a:avLst/>
            </a:prstGeom>
            <a:noFill/>
            <a:ln w="19050">
              <a:solidFill>
                <a:srgbClr val="000080"/>
              </a:solidFill>
              <a:round/>
              <a:headEnd type="triangle" w="med" len="med"/>
              <a:tailEnd type="triangle" w="med" len="med"/>
            </a:ln>
          </p:spPr>
          <p:txBody>
            <a:bodyPr wrap="none" lIns="90000" tIns="46800" rIns="90000" bIns="46800" anchor="ctr">
              <a:spAutoFit/>
            </a:bodyPr>
            <a:lstStyle/>
            <a:p>
              <a:endParaRPr lang="en-GB"/>
            </a:p>
          </p:txBody>
        </p:sp>
        <p:sp>
          <p:nvSpPr>
            <p:cNvPr id="43042" name="Line 24"/>
            <p:cNvSpPr>
              <a:spLocks noChangeShapeType="1"/>
            </p:cNvSpPr>
            <p:nvPr/>
          </p:nvSpPr>
          <p:spPr bwMode="auto">
            <a:xfrm flipH="1" flipV="1">
              <a:off x="4975" y="1822"/>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3" name="Line 25"/>
            <p:cNvSpPr>
              <a:spLocks noChangeShapeType="1"/>
            </p:cNvSpPr>
            <p:nvPr/>
          </p:nvSpPr>
          <p:spPr bwMode="auto">
            <a:xfrm flipH="1" flipV="1">
              <a:off x="4377" y="2024"/>
              <a:ext cx="46" cy="182"/>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4" name="Line 26"/>
            <p:cNvSpPr>
              <a:spLocks noChangeShapeType="1"/>
            </p:cNvSpPr>
            <p:nvPr/>
          </p:nvSpPr>
          <p:spPr bwMode="auto">
            <a:xfrm flipH="1" flipV="1">
              <a:off x="4589" y="2408"/>
              <a:ext cx="181" cy="9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5" name="Line 27"/>
            <p:cNvSpPr>
              <a:spLocks noChangeShapeType="1"/>
            </p:cNvSpPr>
            <p:nvPr/>
          </p:nvSpPr>
          <p:spPr bwMode="auto">
            <a:xfrm flipV="1">
              <a:off x="5004" y="2238"/>
              <a:ext cx="136" cy="181"/>
            </a:xfrm>
            <a:prstGeom prst="line">
              <a:avLst/>
            </a:prstGeom>
            <a:noFill/>
            <a:ln w="19050">
              <a:solidFill>
                <a:srgbClr val="000080"/>
              </a:solidFill>
              <a:round/>
              <a:headEnd type="triangle" w="med" len="med"/>
              <a:tailEnd type="triangle" w="med" len="med"/>
            </a:ln>
          </p:spPr>
          <p:txBody>
            <a:bodyPr lIns="90000" tIns="46800" rIns="90000" bIns="46800" anchor="ctr">
              <a:spAutoFit/>
            </a:bodyPr>
            <a:lstStyle/>
            <a:p>
              <a:endParaRPr lang="en-GB"/>
            </a:p>
          </p:txBody>
        </p:sp>
        <p:sp>
          <p:nvSpPr>
            <p:cNvPr id="43046" name="Text Box 34"/>
            <p:cNvSpPr txBox="1">
              <a:spLocks noChangeArrowheads="1"/>
            </p:cNvSpPr>
            <p:nvPr/>
          </p:nvSpPr>
          <p:spPr bwMode="auto">
            <a:xfrm>
              <a:off x="4722" y="1507"/>
              <a:ext cx="317" cy="156"/>
            </a:xfrm>
            <a:prstGeom prst="rect">
              <a:avLst/>
            </a:prstGeom>
            <a:noFill/>
            <a:ln w="19050">
              <a:noFill/>
              <a:miter lim="800000"/>
              <a:headEnd/>
              <a:tailEnd/>
            </a:ln>
          </p:spPr>
          <p:txBody>
            <a:bodyPr wrap="none" lIns="90000" tIns="46800" rIns="90000" bIns="46800">
              <a:spAutoFit/>
            </a:bodyPr>
            <a:lstStyle/>
            <a:p>
              <a:pPr algn="ctr"/>
              <a:r>
                <a:rPr lang="en-GB" sz="1000" b="1"/>
                <a:t>IntAct</a:t>
              </a:r>
            </a:p>
          </p:txBody>
        </p:sp>
        <p:sp>
          <p:nvSpPr>
            <p:cNvPr id="43047" name="Text Box 35"/>
            <p:cNvSpPr txBox="1">
              <a:spLocks noChangeArrowheads="1"/>
            </p:cNvSpPr>
            <p:nvPr/>
          </p:nvSpPr>
          <p:spPr bwMode="auto">
            <a:xfrm>
              <a:off x="5067" y="1870"/>
              <a:ext cx="427" cy="156"/>
            </a:xfrm>
            <a:prstGeom prst="rect">
              <a:avLst/>
            </a:prstGeom>
            <a:noFill/>
            <a:ln w="19050">
              <a:noFill/>
              <a:miter lim="800000"/>
              <a:headEnd/>
              <a:tailEnd/>
            </a:ln>
          </p:spPr>
          <p:txBody>
            <a:bodyPr wrap="none" lIns="90000" tIns="46800" rIns="90000" bIns="46800">
              <a:spAutoFit/>
            </a:bodyPr>
            <a:lstStyle/>
            <a:p>
              <a:pPr algn="ctr"/>
              <a:r>
                <a:rPr lang="en-GB" sz="1000" b="1" dirty="0" err="1"/>
                <a:t>InnateDB</a:t>
              </a:r>
              <a:endParaRPr lang="en-GB" sz="1000" b="1" dirty="0"/>
            </a:p>
          </p:txBody>
        </p:sp>
        <p:sp>
          <p:nvSpPr>
            <p:cNvPr id="43048" name="Text Box 36"/>
            <p:cNvSpPr txBox="1">
              <a:spLocks noChangeArrowheads="1"/>
            </p:cNvSpPr>
            <p:nvPr/>
          </p:nvSpPr>
          <p:spPr bwMode="auto">
            <a:xfrm>
              <a:off x="4827" y="2596"/>
              <a:ext cx="230" cy="156"/>
            </a:xfrm>
            <a:prstGeom prst="rect">
              <a:avLst/>
            </a:prstGeom>
            <a:noFill/>
            <a:ln w="19050">
              <a:noFill/>
              <a:miter lim="800000"/>
              <a:headEnd/>
              <a:tailEnd/>
            </a:ln>
          </p:spPr>
          <p:txBody>
            <a:bodyPr wrap="none" lIns="90000" tIns="46800" rIns="90000" bIns="46800">
              <a:spAutoFit/>
            </a:bodyPr>
            <a:lstStyle/>
            <a:p>
              <a:pPr algn="ctr"/>
              <a:r>
                <a:rPr lang="en-GB" sz="1000" b="1"/>
                <a:t>DIP</a:t>
              </a:r>
            </a:p>
          </p:txBody>
        </p:sp>
        <p:sp>
          <p:nvSpPr>
            <p:cNvPr id="43049" name="Text Box 50"/>
            <p:cNvSpPr txBox="1">
              <a:spLocks noChangeArrowheads="1"/>
            </p:cNvSpPr>
            <p:nvPr/>
          </p:nvSpPr>
          <p:spPr bwMode="auto">
            <a:xfrm>
              <a:off x="4313" y="2416"/>
              <a:ext cx="300" cy="156"/>
            </a:xfrm>
            <a:prstGeom prst="rect">
              <a:avLst/>
            </a:prstGeom>
            <a:noFill/>
            <a:ln w="19050">
              <a:noFill/>
              <a:miter lim="800000"/>
              <a:headEnd/>
              <a:tailEnd/>
            </a:ln>
          </p:spPr>
          <p:txBody>
            <a:bodyPr wrap="none" lIns="90000" tIns="46800" rIns="90000" bIns="46800">
              <a:spAutoFit/>
            </a:bodyPr>
            <a:lstStyle/>
            <a:p>
              <a:pPr algn="ctr"/>
              <a:r>
                <a:rPr lang="en-GB" sz="1000" b="1"/>
                <a:t>MINT</a:t>
              </a:r>
            </a:p>
          </p:txBody>
        </p:sp>
        <p:sp>
          <p:nvSpPr>
            <p:cNvPr id="43050" name="Text Box 54"/>
            <p:cNvSpPr txBox="1">
              <a:spLocks noChangeArrowheads="1"/>
            </p:cNvSpPr>
            <p:nvPr/>
          </p:nvSpPr>
          <p:spPr bwMode="auto">
            <a:xfrm>
              <a:off x="4286" y="1645"/>
              <a:ext cx="174" cy="155"/>
            </a:xfrm>
            <a:prstGeom prst="rect">
              <a:avLst/>
            </a:prstGeom>
            <a:noFill/>
            <a:ln w="9525">
              <a:noFill/>
              <a:miter lim="800000"/>
              <a:headEnd/>
              <a:tailEnd/>
            </a:ln>
          </p:spPr>
          <p:txBody>
            <a:bodyPr wrap="none">
              <a:spAutoFit/>
            </a:bodyPr>
            <a:lstStyle/>
            <a:p>
              <a:r>
                <a:rPr lang="en-GB" sz="1000" b="1"/>
                <a:t>…</a:t>
              </a:r>
            </a:p>
          </p:txBody>
        </p:sp>
      </p:grpSp>
      <p:sp>
        <p:nvSpPr>
          <p:cNvPr id="43012" name="Title 1"/>
          <p:cNvSpPr>
            <a:spLocks noGrp="1"/>
          </p:cNvSpPr>
          <p:nvPr>
            <p:ph type="title"/>
          </p:nvPr>
        </p:nvSpPr>
        <p:spPr>
          <a:xfrm>
            <a:off x="1707530" y="48307"/>
            <a:ext cx="8153400" cy="535531"/>
          </a:xfrm>
          <a:noFill/>
          <a:ln>
            <a:noFill/>
          </a:ln>
        </p:spPr>
        <p:txBody>
          <a:bodyPr vert="horz" wrap="square" lIns="91440" tIns="45720" rIns="91440" bIns="45720" numCol="1" rtlCol="0" anchor="ctr" anchorCtr="0" compatLnSpc="1">
            <a:prstTxWarp prst="textNoShape">
              <a:avLst/>
            </a:prstTxWarp>
            <a:spAutoFit/>
          </a:bodyPr>
          <a:lstStyle/>
          <a:p>
            <a:pPr algn="l" eaLnBrk="0" hangingPunct="0"/>
            <a:r>
              <a:rPr lang="en-GB" sz="3200" dirty="0">
                <a:solidFill>
                  <a:srgbClr val="72AD46"/>
                </a:solidFill>
                <a:latin typeface="Arial" panose="020B0604020202020204" pitchFamily="34" charset="0"/>
                <a:cs typeface="Arial" pitchFamily="34" charset="0"/>
              </a:rPr>
              <a:t>Collaboration among data providers</a:t>
            </a:r>
            <a:endParaRPr lang="en-US" sz="3200" dirty="0">
              <a:solidFill>
                <a:srgbClr val="72AD46"/>
              </a:solidFill>
              <a:latin typeface="Arial" panose="020B0604020202020204" pitchFamily="34" charset="0"/>
              <a:cs typeface="Arial" pitchFamily="34" charset="0"/>
            </a:endParaRPr>
          </a:p>
        </p:txBody>
      </p:sp>
      <p:sp>
        <p:nvSpPr>
          <p:cNvPr id="73" name="Content Placeholder 72"/>
          <p:cNvSpPr>
            <a:spLocks noGrp="1"/>
          </p:cNvSpPr>
          <p:nvPr>
            <p:ph sz="half" idx="1"/>
          </p:nvPr>
        </p:nvSpPr>
        <p:spPr>
          <a:xfrm>
            <a:off x="2057400" y="1219200"/>
            <a:ext cx="4000500" cy="1993776"/>
          </a:xfrm>
        </p:spPr>
        <p:txBody>
          <a:bodyPr/>
          <a:lstStyle/>
          <a:p>
            <a:r>
              <a:rPr lang="nl-BE" sz="2400" dirty="0">
                <a:latin typeface="Arial"/>
                <a:cs typeface="Arial"/>
              </a:rPr>
              <a:t>More data coverage</a:t>
            </a:r>
          </a:p>
          <a:p>
            <a:r>
              <a:rPr lang="nl-BE" sz="2400" dirty="0">
                <a:latin typeface="Arial"/>
                <a:cs typeface="Arial"/>
              </a:rPr>
              <a:t>Less redundancy</a:t>
            </a:r>
          </a:p>
          <a:p>
            <a:r>
              <a:rPr lang="nl-BE" sz="2400" dirty="0">
                <a:latin typeface="Arial"/>
                <a:cs typeface="Arial"/>
              </a:rPr>
              <a:t>Less inconsistency</a:t>
            </a:r>
          </a:p>
          <a:p>
            <a:r>
              <a:rPr lang="en-GB" sz="2400" dirty="0">
                <a:latin typeface="Arial"/>
                <a:cs typeface="Arial"/>
              </a:rPr>
              <a:t>Better data management</a:t>
            </a:r>
          </a:p>
          <a:p>
            <a:endParaRPr lang="en-GB" sz="2000" dirty="0">
              <a:latin typeface="Arial"/>
              <a:cs typeface="Arial"/>
            </a:endParaRPr>
          </a:p>
        </p:txBody>
      </p:sp>
      <p:grpSp>
        <p:nvGrpSpPr>
          <p:cNvPr id="55" name="Group 58"/>
          <p:cNvGrpSpPr>
            <a:grpSpLocks/>
          </p:cNvGrpSpPr>
          <p:nvPr/>
        </p:nvGrpSpPr>
        <p:grpSpPr bwMode="auto">
          <a:xfrm>
            <a:off x="7968208" y="3592985"/>
            <a:ext cx="2203450" cy="2500313"/>
            <a:chOff x="294" y="2114"/>
            <a:chExt cx="1388" cy="1575"/>
          </a:xfrm>
        </p:grpSpPr>
        <p:sp>
          <p:nvSpPr>
            <p:cNvPr id="56" name="Text Box 28"/>
            <p:cNvSpPr txBox="1">
              <a:spLocks noChangeArrowheads="1"/>
            </p:cNvSpPr>
            <p:nvPr/>
          </p:nvSpPr>
          <p:spPr bwMode="auto">
            <a:xfrm>
              <a:off x="337" y="3339"/>
              <a:ext cx="1263" cy="350"/>
            </a:xfrm>
            <a:prstGeom prst="rect">
              <a:avLst/>
            </a:prstGeom>
            <a:noFill/>
            <a:ln w="19050">
              <a:noFill/>
              <a:miter lim="800000"/>
              <a:headEnd/>
              <a:tailEnd/>
            </a:ln>
          </p:spPr>
          <p:txBody>
            <a:bodyPr wrap="none" lIns="90000" tIns="46800" rIns="90000" bIns="46800">
              <a:spAutoFit/>
            </a:bodyPr>
            <a:lstStyle/>
            <a:p>
              <a:pPr algn="ctr"/>
              <a:r>
                <a:rPr lang="en-GB" sz="1500" dirty="0"/>
                <a:t>Protein </a:t>
              </a:r>
              <a:r>
                <a:rPr lang="en-GB" sz="1500" dirty="0" err="1"/>
                <a:t>indentifications</a:t>
              </a:r>
              <a:endParaRPr lang="en-GB" sz="1500" dirty="0"/>
            </a:p>
            <a:p>
              <a:pPr algn="ctr"/>
              <a:r>
                <a:rPr lang="en-GB" sz="1500" b="1" dirty="0" err="1"/>
                <a:t>ProteomeXchange</a:t>
              </a:r>
              <a:endParaRPr lang="en-GB" sz="1500" b="1" dirty="0"/>
            </a:p>
          </p:txBody>
        </p:sp>
        <p:sp>
          <p:nvSpPr>
            <p:cNvPr id="57" name="Oval 6"/>
            <p:cNvSpPr>
              <a:spLocks noChangeArrowheads="1"/>
            </p:cNvSpPr>
            <p:nvPr/>
          </p:nvSpPr>
          <p:spPr bwMode="auto">
            <a:xfrm>
              <a:off x="294" y="2539"/>
              <a:ext cx="161" cy="329"/>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8" name="Oval 7"/>
            <p:cNvSpPr>
              <a:spLocks noChangeArrowheads="1"/>
            </p:cNvSpPr>
            <p:nvPr/>
          </p:nvSpPr>
          <p:spPr bwMode="auto">
            <a:xfrm>
              <a:off x="476" y="2313"/>
              <a:ext cx="161" cy="329"/>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59" name="Oval 8"/>
            <p:cNvSpPr>
              <a:spLocks noChangeArrowheads="1"/>
            </p:cNvSpPr>
            <p:nvPr/>
          </p:nvSpPr>
          <p:spPr bwMode="auto">
            <a:xfrm>
              <a:off x="974" y="2177"/>
              <a:ext cx="161" cy="329"/>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0" name="Oval 9"/>
            <p:cNvSpPr>
              <a:spLocks noChangeArrowheads="1"/>
            </p:cNvSpPr>
            <p:nvPr/>
          </p:nvSpPr>
          <p:spPr bwMode="auto">
            <a:xfrm>
              <a:off x="566" y="2766"/>
              <a:ext cx="161" cy="329"/>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1" name="Oval 10"/>
            <p:cNvSpPr>
              <a:spLocks noChangeArrowheads="1"/>
            </p:cNvSpPr>
            <p:nvPr/>
          </p:nvSpPr>
          <p:spPr bwMode="auto">
            <a:xfrm>
              <a:off x="1292" y="2539"/>
              <a:ext cx="161" cy="329"/>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2" name="Oval 11"/>
            <p:cNvSpPr>
              <a:spLocks noChangeArrowheads="1"/>
            </p:cNvSpPr>
            <p:nvPr/>
          </p:nvSpPr>
          <p:spPr bwMode="auto">
            <a:xfrm>
              <a:off x="1020" y="2948"/>
              <a:ext cx="161" cy="329"/>
            </a:xfrm>
            <a:prstGeom prst="ellipse">
              <a:avLst/>
            </a:prstGeom>
            <a:solidFill>
              <a:schemeClr val="tx2">
                <a:alpha val="30196"/>
              </a:schemeClr>
            </a:solidFill>
            <a:ln w="19050">
              <a:solidFill>
                <a:schemeClr val="tx2"/>
              </a:solidFill>
              <a:round/>
              <a:headEnd/>
              <a:tailEnd/>
            </a:ln>
          </p:spPr>
          <p:txBody>
            <a:bodyPr wrap="none" lIns="90000" tIns="46800" rIns="90000" bIns="46800" anchor="ctr">
              <a:spAutoFit/>
            </a:bodyPr>
            <a:lstStyle/>
            <a:p>
              <a:endParaRPr lang="en-GB"/>
            </a:p>
          </p:txBody>
        </p:sp>
        <p:sp>
          <p:nvSpPr>
            <p:cNvPr id="63" name="Line 12"/>
            <p:cNvSpPr>
              <a:spLocks noChangeShapeType="1"/>
            </p:cNvSpPr>
            <p:nvPr/>
          </p:nvSpPr>
          <p:spPr bwMode="auto">
            <a:xfrm flipV="1">
              <a:off x="702" y="2341"/>
              <a:ext cx="227" cy="91"/>
            </a:xfrm>
            <a:prstGeom prst="line">
              <a:avLst/>
            </a:prstGeom>
            <a:noFill/>
            <a:ln w="19050">
              <a:solidFill>
                <a:schemeClr val="tx2"/>
              </a:solidFill>
              <a:round/>
              <a:headEnd type="triangle" w="med" len="med"/>
              <a:tailEnd type="triangle" w="med" len="med"/>
            </a:ln>
          </p:spPr>
          <p:txBody>
            <a:bodyPr wrap="none" lIns="90000" tIns="46800" rIns="90000" bIns="46800" anchor="ctr">
              <a:spAutoFit/>
            </a:bodyPr>
            <a:lstStyle/>
            <a:p>
              <a:endParaRPr lang="en-GB"/>
            </a:p>
          </p:txBody>
        </p:sp>
        <p:sp>
          <p:nvSpPr>
            <p:cNvPr id="64" name="Line 13"/>
            <p:cNvSpPr>
              <a:spLocks noChangeShapeType="1"/>
            </p:cNvSpPr>
            <p:nvPr/>
          </p:nvSpPr>
          <p:spPr bwMode="auto">
            <a:xfrm flipH="1" flipV="1">
              <a:off x="1164" y="2411"/>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5" name="Line 14"/>
            <p:cNvSpPr>
              <a:spLocks noChangeShapeType="1"/>
            </p:cNvSpPr>
            <p:nvPr/>
          </p:nvSpPr>
          <p:spPr bwMode="auto">
            <a:xfrm flipH="1" flipV="1">
              <a:off x="566" y="2613"/>
              <a:ext cx="46" cy="182"/>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6" name="Line 15"/>
            <p:cNvSpPr>
              <a:spLocks noChangeShapeType="1"/>
            </p:cNvSpPr>
            <p:nvPr/>
          </p:nvSpPr>
          <p:spPr bwMode="auto">
            <a:xfrm flipH="1" flipV="1">
              <a:off x="778" y="2997"/>
              <a:ext cx="181" cy="9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7" name="Line 16"/>
            <p:cNvSpPr>
              <a:spLocks noChangeShapeType="1"/>
            </p:cNvSpPr>
            <p:nvPr/>
          </p:nvSpPr>
          <p:spPr bwMode="auto">
            <a:xfrm flipV="1">
              <a:off x="1193" y="2827"/>
              <a:ext cx="136" cy="181"/>
            </a:xfrm>
            <a:prstGeom prst="line">
              <a:avLst/>
            </a:prstGeom>
            <a:noFill/>
            <a:ln w="19050">
              <a:solidFill>
                <a:schemeClr val="tx2"/>
              </a:solidFill>
              <a:round/>
              <a:headEnd type="triangle" w="med" len="med"/>
              <a:tailEnd type="triangle" w="med" len="med"/>
            </a:ln>
          </p:spPr>
          <p:txBody>
            <a:bodyPr lIns="90000" tIns="46800" rIns="90000" bIns="46800" anchor="ctr">
              <a:spAutoFit/>
            </a:bodyPr>
            <a:lstStyle/>
            <a:p>
              <a:endParaRPr lang="en-GB"/>
            </a:p>
          </p:txBody>
        </p:sp>
        <p:sp>
          <p:nvSpPr>
            <p:cNvPr id="68" name="Text Box 30"/>
            <p:cNvSpPr txBox="1">
              <a:spLocks noChangeArrowheads="1"/>
            </p:cNvSpPr>
            <p:nvPr/>
          </p:nvSpPr>
          <p:spPr bwMode="auto">
            <a:xfrm>
              <a:off x="906" y="2114"/>
              <a:ext cx="314" cy="156"/>
            </a:xfrm>
            <a:prstGeom prst="rect">
              <a:avLst/>
            </a:prstGeom>
            <a:noFill/>
            <a:ln w="19050">
              <a:noFill/>
              <a:miter lim="800000"/>
              <a:headEnd/>
              <a:tailEnd/>
            </a:ln>
          </p:spPr>
          <p:txBody>
            <a:bodyPr wrap="none" lIns="90000" tIns="46800" rIns="90000" bIns="46800">
              <a:spAutoFit/>
            </a:bodyPr>
            <a:lstStyle/>
            <a:p>
              <a:pPr algn="ctr"/>
              <a:r>
                <a:rPr lang="en-GB" sz="1000" b="1"/>
                <a:t>PRIDE</a:t>
              </a:r>
            </a:p>
          </p:txBody>
        </p:sp>
        <p:sp>
          <p:nvSpPr>
            <p:cNvPr id="69" name="Text Box 31"/>
            <p:cNvSpPr txBox="1">
              <a:spLocks noChangeArrowheads="1"/>
            </p:cNvSpPr>
            <p:nvPr/>
          </p:nvSpPr>
          <p:spPr bwMode="auto">
            <a:xfrm>
              <a:off x="775" y="3158"/>
              <a:ext cx="543" cy="156"/>
            </a:xfrm>
            <a:prstGeom prst="rect">
              <a:avLst/>
            </a:prstGeom>
            <a:noFill/>
            <a:ln w="19050">
              <a:noFill/>
              <a:miter lim="800000"/>
              <a:headEnd/>
              <a:tailEnd/>
            </a:ln>
          </p:spPr>
          <p:txBody>
            <a:bodyPr wrap="none" lIns="90000" tIns="46800" rIns="90000" bIns="46800">
              <a:spAutoFit/>
            </a:bodyPr>
            <a:lstStyle/>
            <a:p>
              <a:pPr algn="ctr"/>
              <a:r>
                <a:rPr lang="en-GB" sz="1000" b="1"/>
                <a:t>PeptideAtlas</a:t>
              </a:r>
            </a:p>
          </p:txBody>
        </p:sp>
        <p:sp>
          <p:nvSpPr>
            <p:cNvPr id="70" name="Text Box 32"/>
            <p:cNvSpPr txBox="1">
              <a:spLocks noChangeArrowheads="1"/>
            </p:cNvSpPr>
            <p:nvPr/>
          </p:nvSpPr>
          <p:spPr bwMode="auto">
            <a:xfrm>
              <a:off x="1306" y="2459"/>
              <a:ext cx="376" cy="156"/>
            </a:xfrm>
            <a:prstGeom prst="rect">
              <a:avLst/>
            </a:prstGeom>
            <a:noFill/>
            <a:ln w="19050">
              <a:noFill/>
              <a:miter lim="800000"/>
              <a:headEnd/>
              <a:tailEnd/>
            </a:ln>
          </p:spPr>
          <p:txBody>
            <a:bodyPr wrap="none" lIns="90000" tIns="46800" rIns="90000" bIns="46800">
              <a:spAutoFit/>
            </a:bodyPr>
            <a:lstStyle/>
            <a:p>
              <a:pPr algn="ctr"/>
              <a:r>
                <a:rPr lang="en-GB" sz="1000" b="1"/>
                <a:t>GPMDB</a:t>
              </a:r>
            </a:p>
          </p:txBody>
        </p:sp>
        <p:sp>
          <p:nvSpPr>
            <p:cNvPr id="71" name="Text Box 33"/>
            <p:cNvSpPr txBox="1">
              <a:spLocks noChangeArrowheads="1"/>
            </p:cNvSpPr>
            <p:nvPr/>
          </p:nvSpPr>
          <p:spPr bwMode="auto">
            <a:xfrm>
              <a:off x="405" y="2976"/>
              <a:ext cx="383" cy="156"/>
            </a:xfrm>
            <a:prstGeom prst="rect">
              <a:avLst/>
            </a:prstGeom>
            <a:noFill/>
            <a:ln w="19050">
              <a:noFill/>
              <a:miter lim="800000"/>
              <a:headEnd/>
              <a:tailEnd/>
            </a:ln>
          </p:spPr>
          <p:txBody>
            <a:bodyPr wrap="none" lIns="90000" tIns="46800" rIns="90000" bIns="46800">
              <a:spAutoFit/>
            </a:bodyPr>
            <a:lstStyle/>
            <a:p>
              <a:pPr algn="ctr"/>
              <a:r>
                <a:rPr lang="en-GB" sz="1000" b="1"/>
                <a:t>Tranche</a:t>
              </a:r>
            </a:p>
          </p:txBody>
        </p:sp>
        <p:sp>
          <p:nvSpPr>
            <p:cNvPr id="72" name="Text Box 56"/>
            <p:cNvSpPr txBox="1">
              <a:spLocks noChangeArrowheads="1"/>
            </p:cNvSpPr>
            <p:nvPr/>
          </p:nvSpPr>
          <p:spPr bwMode="auto">
            <a:xfrm>
              <a:off x="431" y="2233"/>
              <a:ext cx="174" cy="155"/>
            </a:xfrm>
            <a:prstGeom prst="rect">
              <a:avLst/>
            </a:prstGeom>
            <a:noFill/>
            <a:ln w="9525">
              <a:noFill/>
              <a:miter lim="800000"/>
              <a:headEnd/>
              <a:tailEnd/>
            </a:ln>
          </p:spPr>
          <p:txBody>
            <a:bodyPr wrap="none">
              <a:spAutoFit/>
            </a:bodyPr>
            <a:lstStyle/>
            <a:p>
              <a:r>
                <a:rPr lang="en-GB" sz="1000" b="1"/>
                <a:t>…</a:t>
              </a:r>
            </a:p>
          </p:txBody>
        </p:sp>
      </p:grpSp>
      <p:sp>
        <p:nvSpPr>
          <p:cNvPr id="53" name="Rectangle 52">
            <a:extLst>
              <a:ext uri="{FF2B5EF4-FFF2-40B4-BE49-F238E27FC236}">
                <a16:creationId xmlns:a16="http://schemas.microsoft.com/office/drawing/2014/main" id="{CDE67EF5-5350-1345-BCB5-9F13BFA80B70}"/>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8606681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7915" y="134626"/>
            <a:ext cx="5218287"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PSICQUIC</a:t>
            </a:r>
          </a:p>
        </p:txBody>
      </p:sp>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736" y="908721"/>
            <a:ext cx="4357489" cy="658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2999657" y="1556792"/>
            <a:ext cx="5943743" cy="369332"/>
          </a:xfrm>
          <a:prstGeom prst="rect">
            <a:avLst/>
          </a:prstGeom>
          <a:noFill/>
        </p:spPr>
        <p:txBody>
          <a:bodyPr wrap="none" rtlCol="0">
            <a:spAutoFit/>
          </a:bodyPr>
          <a:lstStyle/>
          <a:p>
            <a:r>
              <a:rPr lang="en-GB" dirty="0">
                <a:cs typeface="Arial" panose="020B0604020202020204" pitchFamily="34" charset="0"/>
                <a:hlinkClick r:id="rId4"/>
              </a:rPr>
              <a:t>www.ebi.ac.uk/Tools/webservices/psicquic/view/main.xhtml</a:t>
            </a:r>
            <a:r>
              <a:rPr lang="en-GB" dirty="0">
                <a:cs typeface="Arial" panose="020B0604020202020204" pitchFamily="34" charset="0"/>
              </a:rPr>
              <a:t> </a:t>
            </a:r>
          </a:p>
        </p:txBody>
      </p:sp>
      <p:grpSp>
        <p:nvGrpSpPr>
          <p:cNvPr id="2050" name="Group 2049"/>
          <p:cNvGrpSpPr/>
          <p:nvPr/>
        </p:nvGrpSpPr>
        <p:grpSpPr>
          <a:xfrm>
            <a:off x="4727848" y="2924945"/>
            <a:ext cx="2608270" cy="2086697"/>
            <a:chOff x="3203848" y="2924944"/>
            <a:chExt cx="2608270" cy="2086697"/>
          </a:xfrm>
        </p:grpSpPr>
        <p:pic>
          <p:nvPicPr>
            <p:cNvPr id="11" name="Picture 252"/>
            <p:cNvPicPr>
              <a:picLocks noChangeAspect="1"/>
            </p:cNvPicPr>
            <p:nvPr/>
          </p:nvPicPr>
          <p:blipFill>
            <a:blip r:embed="rId5" cstate="print"/>
            <a:srcRect/>
            <a:stretch>
              <a:fillRect/>
            </a:stretch>
          </p:blipFill>
          <p:spPr bwMode="auto">
            <a:xfrm>
              <a:off x="3203848" y="2924944"/>
              <a:ext cx="2608270" cy="2086697"/>
            </a:xfrm>
            <a:prstGeom prst="rect">
              <a:avLst/>
            </a:prstGeom>
            <a:noFill/>
            <a:ln w="9525">
              <a:noFill/>
              <a:miter lim="800000"/>
              <a:headEnd/>
              <a:tailEnd/>
            </a:ln>
          </p:spPr>
        </p:pic>
        <p:pic>
          <p:nvPicPr>
            <p:cNvPr id="12" name="Picture 305"/>
            <p:cNvPicPr>
              <a:picLocks noChangeAspect="1"/>
            </p:cNvPicPr>
            <p:nvPr/>
          </p:nvPicPr>
          <p:blipFill>
            <a:blip r:embed="rId6" cstate="print"/>
            <a:srcRect/>
            <a:stretch>
              <a:fillRect/>
            </a:stretch>
          </p:blipFill>
          <p:spPr bwMode="auto">
            <a:xfrm>
              <a:off x="4167662" y="3588749"/>
              <a:ext cx="690568" cy="690491"/>
            </a:xfrm>
            <a:prstGeom prst="rect">
              <a:avLst/>
            </a:prstGeom>
            <a:noFill/>
            <a:ln w="9525">
              <a:noFill/>
              <a:miter lim="800000"/>
              <a:headEnd/>
              <a:tailEnd/>
            </a:ln>
          </p:spPr>
        </p:pic>
        <p:sp>
          <p:nvSpPr>
            <p:cNvPr id="13" name="TextBox 307"/>
            <p:cNvSpPr txBox="1">
              <a:spLocks noChangeArrowheads="1"/>
            </p:cNvSpPr>
            <p:nvPr/>
          </p:nvSpPr>
          <p:spPr bwMode="auto">
            <a:xfrm>
              <a:off x="3993202" y="3132257"/>
              <a:ext cx="1143197" cy="369332"/>
            </a:xfrm>
            <a:prstGeom prst="rect">
              <a:avLst/>
            </a:prstGeom>
            <a:noFill/>
            <a:ln w="9525">
              <a:noFill/>
              <a:miter lim="800000"/>
              <a:headEnd/>
              <a:tailEnd/>
            </a:ln>
          </p:spPr>
          <p:txBody>
            <a:bodyPr wrap="none">
              <a:spAutoFit/>
            </a:bodyPr>
            <a:lstStyle/>
            <a:p>
              <a:pPr algn="ctr"/>
              <a:r>
                <a:rPr lang="en-GB" b="1" dirty="0">
                  <a:cs typeface="Arial" panose="020B0604020202020204" pitchFamily="34" charset="0"/>
                </a:rPr>
                <a:t>PSICQUIC </a:t>
              </a:r>
            </a:p>
          </p:txBody>
        </p:sp>
      </p:grpSp>
      <p:grpSp>
        <p:nvGrpSpPr>
          <p:cNvPr id="2048" name="Group 2047"/>
          <p:cNvGrpSpPr/>
          <p:nvPr/>
        </p:nvGrpSpPr>
        <p:grpSpPr>
          <a:xfrm>
            <a:off x="3240887" y="2171626"/>
            <a:ext cx="1956983" cy="1518243"/>
            <a:chOff x="1716886" y="2171625"/>
            <a:chExt cx="1956983" cy="1518243"/>
          </a:xfrm>
        </p:grpSpPr>
        <p:sp>
          <p:nvSpPr>
            <p:cNvPr id="14" name="TextBox 310"/>
            <p:cNvSpPr txBox="1">
              <a:spLocks noChangeArrowheads="1"/>
            </p:cNvSpPr>
            <p:nvPr/>
          </p:nvSpPr>
          <p:spPr bwMode="auto">
            <a:xfrm>
              <a:off x="1884517" y="2499588"/>
              <a:ext cx="578107" cy="276999"/>
            </a:xfrm>
            <a:prstGeom prst="rect">
              <a:avLst/>
            </a:prstGeom>
            <a:noFill/>
            <a:ln w="9525">
              <a:noFill/>
              <a:miter lim="800000"/>
              <a:headEnd/>
              <a:tailEnd/>
            </a:ln>
          </p:spPr>
          <p:txBody>
            <a:bodyPr wrap="none">
              <a:spAutoFit/>
            </a:bodyPr>
            <a:lstStyle/>
            <a:p>
              <a:pPr algn="ctr">
                <a:defRPr/>
              </a:pPr>
              <a:r>
                <a:rPr lang="en-GB" sz="1200" b="1" dirty="0">
                  <a:cs typeface="Arial" panose="020B0604020202020204" pitchFamily="34" charset="0"/>
                </a:rPr>
                <a:t>Query</a:t>
              </a:r>
              <a:endParaRPr lang="en-GB" sz="1200" dirty="0">
                <a:cs typeface="Arial" panose="020B0604020202020204" pitchFamily="34" charset="0"/>
              </a:endParaRPr>
            </a:p>
          </p:txBody>
        </p:sp>
        <p:sp>
          <p:nvSpPr>
            <p:cNvPr id="16" name="Down Arrow 15"/>
            <p:cNvSpPr>
              <a:spLocks noChangeArrowheads="1"/>
            </p:cNvSpPr>
            <p:nvPr/>
          </p:nvSpPr>
          <p:spPr bwMode="auto">
            <a:xfrm rot="16835290">
              <a:off x="3019799" y="2898401"/>
              <a:ext cx="281779" cy="1026361"/>
            </a:xfrm>
            <a:prstGeom prst="downArrow">
              <a:avLst>
                <a:gd name="adj1" fmla="val 50000"/>
                <a:gd name="adj2" fmla="val 48450"/>
              </a:avLst>
            </a:prstGeom>
            <a:solidFill>
              <a:srgbClr val="95B3D7"/>
            </a:solidFill>
            <a:ln w="44450" algn="ctr">
              <a:solidFill>
                <a:srgbClr val="254061"/>
              </a:solidFill>
              <a:miter lim="800000"/>
              <a:headEnd/>
              <a:tailEnd/>
            </a:ln>
          </p:spPr>
          <p:txBody>
            <a:bodyPr anchor="ctr"/>
            <a:lstStyle/>
            <a:p>
              <a:pPr algn="ctr">
                <a:defRPr/>
              </a:pPr>
              <a:endParaRPr lang="en-GB">
                <a:solidFill>
                  <a:schemeClr val="lt1"/>
                </a:solidFill>
                <a:cs typeface="Arial" panose="020B0604020202020204" pitchFamily="34" charset="0"/>
              </a:endParaRPr>
            </a:p>
          </p:txBody>
        </p:sp>
        <p:pic>
          <p:nvPicPr>
            <p:cNvPr id="17" name="Picture 429"/>
            <p:cNvPicPr>
              <a:picLocks noChangeAspect="1"/>
            </p:cNvPicPr>
            <p:nvPr/>
          </p:nvPicPr>
          <p:blipFill>
            <a:blip r:embed="rId7" cstate="print"/>
            <a:srcRect/>
            <a:stretch>
              <a:fillRect/>
            </a:stretch>
          </p:blipFill>
          <p:spPr bwMode="auto">
            <a:xfrm>
              <a:off x="1716886" y="2779070"/>
              <a:ext cx="910898" cy="910798"/>
            </a:xfrm>
            <a:prstGeom prst="rect">
              <a:avLst/>
            </a:prstGeom>
            <a:noFill/>
            <a:ln w="9525">
              <a:noFill/>
              <a:miter lim="800000"/>
              <a:headEnd/>
              <a:tailEnd/>
            </a:ln>
          </p:spPr>
        </p:pic>
        <p:sp>
          <p:nvSpPr>
            <p:cNvPr id="23" name="TextBox 493"/>
            <p:cNvSpPr txBox="1">
              <a:spLocks noChangeArrowheads="1"/>
            </p:cNvSpPr>
            <p:nvPr/>
          </p:nvSpPr>
          <p:spPr bwMode="auto">
            <a:xfrm>
              <a:off x="1767410" y="2171625"/>
              <a:ext cx="861133"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MIQL</a:t>
              </a:r>
            </a:p>
          </p:txBody>
        </p:sp>
        <p:sp>
          <p:nvSpPr>
            <p:cNvPr id="27" name="TextBox 572"/>
            <p:cNvSpPr txBox="1">
              <a:spLocks noChangeArrowheads="1"/>
            </p:cNvSpPr>
            <p:nvPr/>
          </p:nvSpPr>
          <p:spPr bwMode="auto">
            <a:xfrm>
              <a:off x="2923524" y="2700218"/>
              <a:ext cx="526105" cy="276999"/>
            </a:xfrm>
            <a:prstGeom prst="rect">
              <a:avLst/>
            </a:prstGeom>
            <a:noFill/>
            <a:ln w="9525">
              <a:noFill/>
              <a:miter lim="800000"/>
              <a:headEnd/>
              <a:tailEnd/>
            </a:ln>
          </p:spPr>
          <p:txBody>
            <a:bodyPr wrap="none">
              <a:spAutoFit/>
            </a:bodyPr>
            <a:lstStyle/>
            <a:p>
              <a:pPr algn="ctr">
                <a:defRPr/>
              </a:pPr>
              <a:r>
                <a:rPr lang="en-GB" sz="1200" b="1" dirty="0">
                  <a:solidFill>
                    <a:srgbClr val="008080"/>
                  </a:solidFill>
                  <a:cs typeface="Arial" panose="020B0604020202020204" pitchFamily="34" charset="0"/>
                </a:rPr>
                <a:t>input</a:t>
              </a:r>
            </a:p>
          </p:txBody>
        </p:sp>
      </p:grpSp>
      <p:grpSp>
        <p:nvGrpSpPr>
          <p:cNvPr id="2049" name="Group 2048"/>
          <p:cNvGrpSpPr/>
          <p:nvPr/>
        </p:nvGrpSpPr>
        <p:grpSpPr>
          <a:xfrm>
            <a:off x="6873623" y="2027610"/>
            <a:ext cx="2541534" cy="1700851"/>
            <a:chOff x="5349623" y="2027609"/>
            <a:chExt cx="2541534" cy="1700851"/>
          </a:xfrm>
        </p:grpSpPr>
        <p:sp>
          <p:nvSpPr>
            <p:cNvPr id="15" name="TextBox 311"/>
            <p:cNvSpPr txBox="1">
              <a:spLocks noChangeArrowheads="1"/>
            </p:cNvSpPr>
            <p:nvPr/>
          </p:nvSpPr>
          <p:spPr bwMode="auto">
            <a:xfrm>
              <a:off x="6846807" y="2332213"/>
              <a:ext cx="945835" cy="276999"/>
            </a:xfrm>
            <a:prstGeom prst="rect">
              <a:avLst/>
            </a:prstGeom>
            <a:noFill/>
            <a:ln w="9525">
              <a:noFill/>
              <a:miter lim="800000"/>
              <a:headEnd/>
              <a:tailEnd/>
            </a:ln>
          </p:spPr>
          <p:txBody>
            <a:bodyPr wrap="none">
              <a:spAutoFit/>
            </a:bodyPr>
            <a:lstStyle/>
            <a:p>
              <a:pPr algn="ctr">
                <a:defRPr/>
              </a:pPr>
              <a:r>
                <a:rPr lang="en-GB" sz="1200" b="1" dirty="0">
                  <a:cs typeface="Arial" panose="020B0604020202020204" pitchFamily="34" charset="0"/>
                </a:rPr>
                <a:t>Interactions</a:t>
              </a:r>
            </a:p>
          </p:txBody>
        </p:sp>
        <p:grpSp>
          <p:nvGrpSpPr>
            <p:cNvPr id="18" name="Group 155"/>
            <p:cNvGrpSpPr>
              <a:grpSpLocks/>
            </p:cNvGrpSpPr>
            <p:nvPr/>
          </p:nvGrpSpPr>
          <p:grpSpPr bwMode="auto">
            <a:xfrm>
              <a:off x="6734738" y="2564904"/>
              <a:ext cx="1156419" cy="1163556"/>
              <a:chOff x="2609" y="1070"/>
              <a:chExt cx="514" cy="514"/>
            </a:xfrm>
          </p:grpSpPr>
          <p:sp>
            <p:nvSpPr>
              <p:cNvPr id="77" name="Oval 72"/>
              <p:cNvSpPr>
                <a:spLocks noChangeArrowheads="1"/>
              </p:cNvSpPr>
              <p:nvPr/>
            </p:nvSpPr>
            <p:spPr bwMode="auto">
              <a:xfrm>
                <a:off x="2609" y="1070"/>
                <a:ext cx="514" cy="514"/>
              </a:xfrm>
              <a:prstGeom prst="ellipse">
                <a:avLst/>
              </a:prstGeom>
              <a:solidFill>
                <a:schemeClr val="bg1"/>
              </a:solidFill>
              <a:ln w="34925" cap="rnd">
                <a:solidFill>
                  <a:schemeClr val="tx1"/>
                </a:solidFill>
                <a:round/>
                <a:headEnd/>
                <a:tailEnd/>
              </a:ln>
            </p:spPr>
            <p:txBody>
              <a:bodyPr wrap="none" anchor="ctr"/>
              <a:lstStyle/>
              <a:p>
                <a:endParaRPr lang="en-US">
                  <a:cs typeface="Arial" panose="020B0604020202020204" pitchFamily="34" charset="0"/>
                </a:endParaRPr>
              </a:p>
            </p:txBody>
          </p:sp>
          <p:grpSp>
            <p:nvGrpSpPr>
              <p:cNvPr id="78" name="Group 73"/>
              <p:cNvGrpSpPr>
                <a:grpSpLocks/>
              </p:cNvGrpSpPr>
              <p:nvPr/>
            </p:nvGrpSpPr>
            <p:grpSpPr bwMode="auto">
              <a:xfrm>
                <a:off x="2707" y="1182"/>
                <a:ext cx="330" cy="286"/>
                <a:chOff x="528" y="1968"/>
                <a:chExt cx="720" cy="624"/>
              </a:xfrm>
            </p:grpSpPr>
            <p:sp>
              <p:nvSpPr>
                <p:cNvPr id="79" name="Oval 74"/>
                <p:cNvSpPr>
                  <a:spLocks noChangeArrowheads="1"/>
                </p:cNvSpPr>
                <p:nvPr/>
              </p:nvSpPr>
              <p:spPr bwMode="auto">
                <a:xfrm>
                  <a:off x="528"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0" name="Oval 75"/>
                <p:cNvSpPr>
                  <a:spLocks noChangeArrowheads="1"/>
                </p:cNvSpPr>
                <p:nvPr/>
              </p:nvSpPr>
              <p:spPr bwMode="auto">
                <a:xfrm>
                  <a:off x="912" y="2112"/>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1" name="Oval 76"/>
                <p:cNvSpPr>
                  <a:spLocks noChangeArrowheads="1"/>
                </p:cNvSpPr>
                <p:nvPr/>
              </p:nvSpPr>
              <p:spPr bwMode="auto">
                <a:xfrm>
                  <a:off x="720" y="196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2" name="Oval 77"/>
                <p:cNvSpPr>
                  <a:spLocks noChangeArrowheads="1"/>
                </p:cNvSpPr>
                <p:nvPr/>
              </p:nvSpPr>
              <p:spPr bwMode="auto">
                <a:xfrm>
                  <a:off x="720" y="2448"/>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3" name="Oval 78"/>
                <p:cNvSpPr>
                  <a:spLocks noChangeArrowheads="1"/>
                </p:cNvSpPr>
                <p:nvPr/>
              </p:nvSpPr>
              <p:spPr bwMode="auto">
                <a:xfrm>
                  <a:off x="528"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4" name="Oval 79"/>
                <p:cNvSpPr>
                  <a:spLocks noChangeArrowheads="1"/>
                </p:cNvSpPr>
                <p:nvPr/>
              </p:nvSpPr>
              <p:spPr bwMode="auto">
                <a:xfrm>
                  <a:off x="91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5" name="Oval 80"/>
                <p:cNvSpPr>
                  <a:spLocks noChangeArrowheads="1"/>
                </p:cNvSpPr>
                <p:nvPr/>
              </p:nvSpPr>
              <p:spPr bwMode="auto">
                <a:xfrm>
                  <a:off x="1152" y="2304"/>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86" name="Oval 81"/>
                <p:cNvSpPr>
                  <a:spLocks noChangeArrowheads="1"/>
                </p:cNvSpPr>
                <p:nvPr/>
              </p:nvSpPr>
              <p:spPr bwMode="auto">
                <a:xfrm>
                  <a:off x="1056" y="2496"/>
                  <a:ext cx="96" cy="9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87" name="AutoShape 82"/>
                <p:cNvCxnSpPr>
                  <a:cxnSpLocks noChangeShapeType="1"/>
                  <a:stCxn id="79" idx="7"/>
                  <a:endCxn id="81" idx="3"/>
                </p:cNvCxnSpPr>
                <p:nvPr/>
              </p:nvCxnSpPr>
              <p:spPr bwMode="auto">
                <a:xfrm flipV="1">
                  <a:off x="610" y="2050"/>
                  <a:ext cx="124" cy="76"/>
                </a:xfrm>
                <a:prstGeom prst="straightConnector1">
                  <a:avLst/>
                </a:prstGeom>
                <a:noFill/>
                <a:ln w="9525">
                  <a:solidFill>
                    <a:schemeClr val="tx1"/>
                  </a:solidFill>
                  <a:round/>
                  <a:headEnd/>
                  <a:tailEnd/>
                </a:ln>
              </p:spPr>
            </p:cxnSp>
            <p:cxnSp>
              <p:nvCxnSpPr>
                <p:cNvPr id="88" name="AutoShape 83"/>
                <p:cNvCxnSpPr>
                  <a:cxnSpLocks noChangeShapeType="1"/>
                  <a:stCxn id="81" idx="5"/>
                  <a:endCxn id="80" idx="1"/>
                </p:cNvCxnSpPr>
                <p:nvPr/>
              </p:nvCxnSpPr>
              <p:spPr bwMode="auto">
                <a:xfrm>
                  <a:off x="802" y="2050"/>
                  <a:ext cx="124" cy="76"/>
                </a:xfrm>
                <a:prstGeom prst="straightConnector1">
                  <a:avLst/>
                </a:prstGeom>
                <a:noFill/>
                <a:ln w="9525">
                  <a:solidFill>
                    <a:schemeClr val="tx1"/>
                  </a:solidFill>
                  <a:round/>
                  <a:headEnd/>
                  <a:tailEnd/>
                </a:ln>
              </p:spPr>
            </p:cxnSp>
            <p:cxnSp>
              <p:nvCxnSpPr>
                <p:cNvPr id="89" name="AutoShape 84"/>
                <p:cNvCxnSpPr>
                  <a:cxnSpLocks noChangeShapeType="1"/>
                  <a:stCxn id="80" idx="4"/>
                  <a:endCxn id="84" idx="0"/>
                </p:cNvCxnSpPr>
                <p:nvPr/>
              </p:nvCxnSpPr>
              <p:spPr bwMode="auto">
                <a:xfrm>
                  <a:off x="960" y="2208"/>
                  <a:ext cx="0" cy="96"/>
                </a:xfrm>
                <a:prstGeom prst="straightConnector1">
                  <a:avLst/>
                </a:prstGeom>
                <a:noFill/>
                <a:ln w="9525">
                  <a:solidFill>
                    <a:schemeClr val="tx1"/>
                  </a:solidFill>
                  <a:round/>
                  <a:headEnd/>
                  <a:tailEnd/>
                </a:ln>
              </p:spPr>
            </p:cxnSp>
            <p:cxnSp>
              <p:nvCxnSpPr>
                <p:cNvPr id="90" name="AutoShape 85"/>
                <p:cNvCxnSpPr>
                  <a:cxnSpLocks noChangeShapeType="1"/>
                  <a:stCxn id="84" idx="6"/>
                  <a:endCxn id="85" idx="2"/>
                </p:cNvCxnSpPr>
                <p:nvPr/>
              </p:nvCxnSpPr>
              <p:spPr bwMode="auto">
                <a:xfrm>
                  <a:off x="1008" y="2352"/>
                  <a:ext cx="144" cy="0"/>
                </a:xfrm>
                <a:prstGeom prst="straightConnector1">
                  <a:avLst/>
                </a:prstGeom>
                <a:noFill/>
                <a:ln w="9525">
                  <a:solidFill>
                    <a:schemeClr val="tx1"/>
                  </a:solidFill>
                  <a:round/>
                  <a:headEnd/>
                  <a:tailEnd/>
                </a:ln>
              </p:spPr>
            </p:cxnSp>
            <p:cxnSp>
              <p:nvCxnSpPr>
                <p:cNvPr id="91" name="AutoShape 86"/>
                <p:cNvCxnSpPr>
                  <a:cxnSpLocks noChangeShapeType="1"/>
                  <a:stCxn id="79" idx="4"/>
                  <a:endCxn id="83" idx="0"/>
                </p:cNvCxnSpPr>
                <p:nvPr/>
              </p:nvCxnSpPr>
              <p:spPr bwMode="auto">
                <a:xfrm>
                  <a:off x="576" y="2208"/>
                  <a:ext cx="0" cy="96"/>
                </a:xfrm>
                <a:prstGeom prst="straightConnector1">
                  <a:avLst/>
                </a:prstGeom>
                <a:noFill/>
                <a:ln w="9525">
                  <a:solidFill>
                    <a:schemeClr val="tx1"/>
                  </a:solidFill>
                  <a:round/>
                  <a:headEnd/>
                  <a:tailEnd/>
                </a:ln>
              </p:spPr>
            </p:cxnSp>
            <p:cxnSp>
              <p:nvCxnSpPr>
                <p:cNvPr id="92" name="AutoShape 87"/>
                <p:cNvCxnSpPr>
                  <a:cxnSpLocks noChangeShapeType="1"/>
                  <a:stCxn id="83" idx="5"/>
                  <a:endCxn id="82" idx="1"/>
                </p:cNvCxnSpPr>
                <p:nvPr/>
              </p:nvCxnSpPr>
              <p:spPr bwMode="auto">
                <a:xfrm>
                  <a:off x="610" y="2386"/>
                  <a:ext cx="124" cy="76"/>
                </a:xfrm>
                <a:prstGeom prst="straightConnector1">
                  <a:avLst/>
                </a:prstGeom>
                <a:noFill/>
                <a:ln w="9525">
                  <a:solidFill>
                    <a:schemeClr val="tx1"/>
                  </a:solidFill>
                  <a:round/>
                  <a:headEnd/>
                  <a:tailEnd/>
                </a:ln>
              </p:spPr>
            </p:cxnSp>
            <p:cxnSp>
              <p:nvCxnSpPr>
                <p:cNvPr id="93" name="AutoShape 88"/>
                <p:cNvCxnSpPr>
                  <a:cxnSpLocks noChangeShapeType="1"/>
                  <a:stCxn id="82" idx="7"/>
                  <a:endCxn id="84" idx="3"/>
                </p:cNvCxnSpPr>
                <p:nvPr/>
              </p:nvCxnSpPr>
              <p:spPr bwMode="auto">
                <a:xfrm flipV="1">
                  <a:off x="802" y="2386"/>
                  <a:ext cx="124" cy="76"/>
                </a:xfrm>
                <a:prstGeom prst="straightConnector1">
                  <a:avLst/>
                </a:prstGeom>
                <a:noFill/>
                <a:ln w="9525">
                  <a:solidFill>
                    <a:schemeClr val="tx1"/>
                  </a:solidFill>
                  <a:round/>
                  <a:headEnd/>
                  <a:tailEnd/>
                </a:ln>
              </p:spPr>
            </p:cxnSp>
            <p:cxnSp>
              <p:nvCxnSpPr>
                <p:cNvPr id="94" name="AutoShape 89"/>
                <p:cNvCxnSpPr>
                  <a:cxnSpLocks noChangeShapeType="1"/>
                  <a:stCxn id="84" idx="5"/>
                  <a:endCxn id="86" idx="1"/>
                </p:cNvCxnSpPr>
                <p:nvPr/>
              </p:nvCxnSpPr>
              <p:spPr bwMode="auto">
                <a:xfrm>
                  <a:off x="994" y="2386"/>
                  <a:ext cx="76" cy="124"/>
                </a:xfrm>
                <a:prstGeom prst="straightConnector1">
                  <a:avLst/>
                </a:prstGeom>
                <a:noFill/>
                <a:ln w="9525">
                  <a:solidFill>
                    <a:schemeClr val="tx1"/>
                  </a:solidFill>
                  <a:round/>
                  <a:headEnd/>
                  <a:tailEnd/>
                </a:ln>
              </p:spPr>
            </p:cxnSp>
            <p:cxnSp>
              <p:nvCxnSpPr>
                <p:cNvPr id="95" name="AutoShape 90"/>
                <p:cNvCxnSpPr>
                  <a:cxnSpLocks noChangeShapeType="1"/>
                  <a:stCxn id="79" idx="5"/>
                  <a:endCxn id="84" idx="2"/>
                </p:cNvCxnSpPr>
                <p:nvPr/>
              </p:nvCxnSpPr>
              <p:spPr bwMode="auto">
                <a:xfrm>
                  <a:off x="610" y="2194"/>
                  <a:ext cx="302" cy="158"/>
                </a:xfrm>
                <a:prstGeom prst="straightConnector1">
                  <a:avLst/>
                </a:prstGeom>
                <a:noFill/>
                <a:ln w="9525">
                  <a:solidFill>
                    <a:schemeClr val="tx1"/>
                  </a:solidFill>
                  <a:round/>
                  <a:headEnd/>
                  <a:tailEnd/>
                </a:ln>
              </p:spPr>
            </p:cxnSp>
          </p:grpSp>
        </p:grpSp>
        <p:sp>
          <p:nvSpPr>
            <p:cNvPr id="19" name="Down Arrow 18"/>
            <p:cNvSpPr>
              <a:spLocks noChangeArrowheads="1"/>
            </p:cNvSpPr>
            <p:nvPr/>
          </p:nvSpPr>
          <p:spPr bwMode="auto">
            <a:xfrm rot="15503121">
              <a:off x="5797398" y="2811877"/>
              <a:ext cx="270140" cy="1165689"/>
            </a:xfrm>
            <a:prstGeom prst="downArrow">
              <a:avLst>
                <a:gd name="adj1" fmla="val 50000"/>
                <a:gd name="adj2" fmla="val 45631"/>
              </a:avLst>
            </a:prstGeom>
            <a:solidFill>
              <a:srgbClr val="95B3D7"/>
            </a:solidFill>
            <a:ln w="44450" algn="ctr">
              <a:solidFill>
                <a:srgbClr val="254061"/>
              </a:solidFill>
              <a:miter lim="800000"/>
              <a:headEnd/>
              <a:tailEnd/>
            </a:ln>
          </p:spPr>
          <p:txBody>
            <a:bodyPr rot="10800000" anchor="ctr"/>
            <a:lstStyle/>
            <a:p>
              <a:pPr algn="ctr">
                <a:defRPr/>
              </a:pPr>
              <a:endParaRPr lang="en-GB" sz="1200">
                <a:solidFill>
                  <a:schemeClr val="lt1"/>
                </a:solidFill>
                <a:cs typeface="Arial" panose="020B0604020202020204" pitchFamily="34" charset="0"/>
              </a:endParaRPr>
            </a:p>
          </p:txBody>
        </p:sp>
        <p:sp>
          <p:nvSpPr>
            <p:cNvPr id="22" name="TextBox 475"/>
            <p:cNvSpPr txBox="1">
              <a:spLocks noChangeArrowheads="1"/>
            </p:cNvSpPr>
            <p:nvPr/>
          </p:nvSpPr>
          <p:spPr bwMode="auto">
            <a:xfrm>
              <a:off x="6822316" y="2027609"/>
              <a:ext cx="995785" cy="461665"/>
            </a:xfrm>
            <a:prstGeom prst="rect">
              <a:avLst/>
            </a:prstGeom>
            <a:noFill/>
            <a:ln w="9525">
              <a:noFill/>
              <a:miter lim="800000"/>
              <a:headEnd/>
              <a:tailEnd/>
            </a:ln>
          </p:spPr>
          <p:txBody>
            <a:bodyPr wrap="none">
              <a:spAutoFit/>
            </a:bodyPr>
            <a:lstStyle/>
            <a:p>
              <a:pPr algn="ctr"/>
              <a:r>
                <a:rPr lang="en-GB" sz="2400" dirty="0">
                  <a:solidFill>
                    <a:srgbClr val="5F5F5F"/>
                  </a:solidFill>
                  <a:cs typeface="Arial" panose="020B0604020202020204" pitchFamily="34" charset="0"/>
                </a:rPr>
                <a:t>PSI-MI</a:t>
              </a:r>
            </a:p>
          </p:txBody>
        </p:sp>
        <p:sp>
          <p:nvSpPr>
            <p:cNvPr id="28" name="TextBox 574"/>
            <p:cNvSpPr txBox="1">
              <a:spLocks noChangeArrowheads="1"/>
            </p:cNvSpPr>
            <p:nvPr/>
          </p:nvSpPr>
          <p:spPr bwMode="auto">
            <a:xfrm>
              <a:off x="5730345" y="2700218"/>
              <a:ext cx="623889" cy="276999"/>
            </a:xfrm>
            <a:prstGeom prst="rect">
              <a:avLst/>
            </a:prstGeom>
            <a:noFill/>
            <a:ln w="9525">
              <a:noFill/>
              <a:miter lim="800000"/>
              <a:headEnd/>
              <a:tailEnd/>
            </a:ln>
          </p:spPr>
          <p:txBody>
            <a:bodyPr wrap="none">
              <a:spAutoFit/>
            </a:bodyPr>
            <a:lstStyle/>
            <a:p>
              <a:pPr algn="ctr">
                <a:defRPr/>
              </a:pPr>
              <a:r>
                <a:rPr lang="en-GB" sz="1200" b="1" dirty="0">
                  <a:solidFill>
                    <a:srgbClr val="008080"/>
                  </a:solidFill>
                  <a:cs typeface="Arial" panose="020B0604020202020204" pitchFamily="34" charset="0"/>
                </a:rPr>
                <a:t>output</a:t>
              </a:r>
            </a:p>
          </p:txBody>
        </p:sp>
      </p:grpSp>
      <p:grpSp>
        <p:nvGrpSpPr>
          <p:cNvPr id="6" name="Group 5"/>
          <p:cNvGrpSpPr/>
          <p:nvPr/>
        </p:nvGrpSpPr>
        <p:grpSpPr>
          <a:xfrm>
            <a:off x="3500385" y="3980026"/>
            <a:ext cx="4925156" cy="2823662"/>
            <a:chOff x="1976385" y="3980026"/>
            <a:chExt cx="4925156" cy="2823662"/>
          </a:xfrm>
        </p:grpSpPr>
        <p:sp>
          <p:nvSpPr>
            <p:cNvPr id="21" name="TextBox 473"/>
            <p:cNvSpPr txBox="1">
              <a:spLocks noChangeArrowheads="1"/>
            </p:cNvSpPr>
            <p:nvPr/>
          </p:nvSpPr>
          <p:spPr bwMode="auto">
            <a:xfrm>
              <a:off x="5932469" y="6280468"/>
              <a:ext cx="875561"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a:cs typeface="Arial" panose="020B0604020202020204" pitchFamily="34" charset="0"/>
                </a:rPr>
                <a:t>Registry</a:t>
              </a:r>
            </a:p>
          </p:txBody>
        </p:sp>
        <p:pic>
          <p:nvPicPr>
            <p:cNvPr id="24" name="Picture 507"/>
            <p:cNvPicPr>
              <a:picLocks noChangeAspect="1"/>
            </p:cNvPicPr>
            <p:nvPr/>
          </p:nvPicPr>
          <p:blipFill>
            <a:blip r:embed="rId8" cstate="print"/>
            <a:srcRect/>
            <a:stretch>
              <a:fillRect/>
            </a:stretch>
          </p:blipFill>
          <p:spPr bwMode="auto">
            <a:xfrm>
              <a:off x="3135710" y="5298865"/>
              <a:ext cx="1136080" cy="1134504"/>
            </a:xfrm>
            <a:prstGeom prst="rect">
              <a:avLst/>
            </a:prstGeom>
            <a:noFill/>
            <a:ln w="9525">
              <a:noFill/>
              <a:miter lim="800000"/>
              <a:headEnd/>
              <a:tailEnd/>
            </a:ln>
          </p:spPr>
        </p:pic>
        <p:sp>
          <p:nvSpPr>
            <p:cNvPr id="25" name="Oval 60"/>
            <p:cNvSpPr>
              <a:spLocks noChangeArrowheads="1"/>
            </p:cNvSpPr>
            <p:nvPr/>
          </p:nvSpPr>
          <p:spPr bwMode="auto">
            <a:xfrm>
              <a:off x="3401571" y="5563243"/>
              <a:ext cx="605812" cy="605746"/>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26" name="Group 509"/>
            <p:cNvGrpSpPr>
              <a:grpSpLocks/>
            </p:cNvGrpSpPr>
            <p:nvPr/>
          </p:nvGrpSpPr>
          <p:grpSpPr bwMode="auto">
            <a:xfrm>
              <a:off x="4263075" y="5301770"/>
              <a:ext cx="1136080" cy="1134504"/>
              <a:chOff x="1771508" y="4930626"/>
              <a:chExt cx="1615558" cy="1615558"/>
            </a:xfrm>
          </p:grpSpPr>
          <p:pic>
            <p:nvPicPr>
              <p:cNvPr id="64" name="Picture 510"/>
              <p:cNvPicPr>
                <a:picLocks noChangeAspect="1"/>
              </p:cNvPicPr>
              <p:nvPr/>
            </p:nvPicPr>
            <p:blipFill>
              <a:blip r:embed="rId8" cstate="print"/>
              <a:srcRect/>
              <a:stretch>
                <a:fillRect/>
              </a:stretch>
            </p:blipFill>
            <p:spPr bwMode="auto">
              <a:xfrm>
                <a:off x="1771508" y="4930626"/>
                <a:ext cx="1615558" cy="1615558"/>
              </a:xfrm>
              <a:prstGeom prst="rect">
                <a:avLst/>
              </a:prstGeom>
              <a:noFill/>
              <a:ln w="9525">
                <a:noFill/>
                <a:miter lim="800000"/>
                <a:headEnd/>
                <a:tailEnd/>
              </a:ln>
            </p:spPr>
          </p:pic>
          <p:sp>
            <p:nvSpPr>
              <p:cNvPr id="65" name="Oval 60"/>
              <p:cNvSpPr>
                <a:spLocks noChangeArrowheads="1"/>
              </p:cNvSpPr>
              <p:nvPr/>
            </p:nvSpPr>
            <p:spPr bwMode="auto">
              <a:xfrm>
                <a:off x="2148034" y="5307151"/>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66" name="Group 61"/>
              <p:cNvGrpSpPr>
                <a:grpSpLocks/>
              </p:cNvGrpSpPr>
              <p:nvPr/>
            </p:nvGrpSpPr>
            <p:grpSpPr bwMode="auto">
              <a:xfrm>
                <a:off x="2272957" y="5617080"/>
                <a:ext cx="625190" cy="374462"/>
                <a:chOff x="1968" y="2464"/>
                <a:chExt cx="192" cy="115"/>
              </a:xfrm>
            </p:grpSpPr>
            <p:sp>
              <p:nvSpPr>
                <p:cNvPr id="67" name="Oval 62"/>
                <p:cNvSpPr>
                  <a:spLocks noChangeArrowheads="1"/>
                </p:cNvSpPr>
                <p:nvPr/>
              </p:nvSpPr>
              <p:spPr bwMode="auto">
                <a:xfrm>
                  <a:off x="1968" y="246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8" name="Oval 63"/>
                <p:cNvSpPr>
                  <a:spLocks noChangeArrowheads="1"/>
                </p:cNvSpPr>
                <p:nvPr/>
              </p:nvSpPr>
              <p:spPr bwMode="auto">
                <a:xfrm>
                  <a:off x="2019" y="2554"/>
                  <a:ext cx="26" cy="25"/>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69" name="Oval 64"/>
                <p:cNvSpPr>
                  <a:spLocks noChangeArrowheads="1"/>
                </p:cNvSpPr>
                <p:nvPr/>
              </p:nvSpPr>
              <p:spPr bwMode="auto">
                <a:xfrm>
                  <a:off x="1968"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0" name="Oval 65"/>
                <p:cNvSpPr>
                  <a:spLocks noChangeArrowheads="1"/>
                </p:cNvSpPr>
                <p:nvPr/>
              </p:nvSpPr>
              <p:spPr bwMode="auto">
                <a:xfrm>
                  <a:off x="2070"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71" name="Oval 66"/>
                <p:cNvSpPr>
                  <a:spLocks noChangeArrowheads="1"/>
                </p:cNvSpPr>
                <p:nvPr/>
              </p:nvSpPr>
              <p:spPr bwMode="auto">
                <a:xfrm>
                  <a:off x="2134" y="251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72" name="AutoShape 67"/>
                <p:cNvCxnSpPr>
                  <a:cxnSpLocks noChangeShapeType="1"/>
                  <a:stCxn id="70" idx="6"/>
                  <a:endCxn id="71" idx="2"/>
                </p:cNvCxnSpPr>
                <p:nvPr/>
              </p:nvCxnSpPr>
              <p:spPr bwMode="auto">
                <a:xfrm>
                  <a:off x="2096" y="2528"/>
                  <a:ext cx="38" cy="0"/>
                </a:xfrm>
                <a:prstGeom prst="straightConnector1">
                  <a:avLst/>
                </a:prstGeom>
                <a:noFill/>
                <a:ln w="9525">
                  <a:solidFill>
                    <a:schemeClr val="tx1"/>
                  </a:solidFill>
                  <a:round/>
                  <a:headEnd/>
                  <a:tailEnd/>
                </a:ln>
              </p:spPr>
            </p:cxnSp>
            <p:cxnSp>
              <p:nvCxnSpPr>
                <p:cNvPr id="73" name="AutoShape 68"/>
                <p:cNvCxnSpPr>
                  <a:cxnSpLocks noChangeShapeType="1"/>
                  <a:stCxn id="67" idx="4"/>
                  <a:endCxn id="69" idx="0"/>
                </p:cNvCxnSpPr>
                <p:nvPr/>
              </p:nvCxnSpPr>
              <p:spPr bwMode="auto">
                <a:xfrm>
                  <a:off x="1981" y="2490"/>
                  <a:ext cx="0" cy="25"/>
                </a:xfrm>
                <a:prstGeom prst="straightConnector1">
                  <a:avLst/>
                </a:prstGeom>
                <a:noFill/>
                <a:ln w="9525">
                  <a:solidFill>
                    <a:schemeClr val="tx1"/>
                  </a:solidFill>
                  <a:round/>
                  <a:headEnd/>
                  <a:tailEnd/>
                </a:ln>
              </p:spPr>
            </p:cxnSp>
            <p:cxnSp>
              <p:nvCxnSpPr>
                <p:cNvPr id="74" name="AutoShape 69"/>
                <p:cNvCxnSpPr>
                  <a:cxnSpLocks noChangeShapeType="1"/>
                  <a:stCxn id="69" idx="5"/>
                  <a:endCxn id="68" idx="1"/>
                </p:cNvCxnSpPr>
                <p:nvPr/>
              </p:nvCxnSpPr>
              <p:spPr bwMode="auto">
                <a:xfrm>
                  <a:off x="1990" y="2537"/>
                  <a:ext cx="33" cy="20"/>
                </a:xfrm>
                <a:prstGeom prst="straightConnector1">
                  <a:avLst/>
                </a:prstGeom>
                <a:noFill/>
                <a:ln w="9525">
                  <a:solidFill>
                    <a:schemeClr val="tx1"/>
                  </a:solidFill>
                  <a:round/>
                  <a:headEnd/>
                  <a:tailEnd/>
                </a:ln>
              </p:spPr>
            </p:cxnSp>
            <p:cxnSp>
              <p:nvCxnSpPr>
                <p:cNvPr id="75" name="AutoShape 70"/>
                <p:cNvCxnSpPr>
                  <a:cxnSpLocks noChangeShapeType="1"/>
                  <a:stCxn id="68" idx="7"/>
                  <a:endCxn id="70" idx="3"/>
                </p:cNvCxnSpPr>
                <p:nvPr/>
              </p:nvCxnSpPr>
              <p:spPr bwMode="auto">
                <a:xfrm flipV="1">
                  <a:off x="2041" y="2537"/>
                  <a:ext cx="33" cy="20"/>
                </a:xfrm>
                <a:prstGeom prst="straightConnector1">
                  <a:avLst/>
                </a:prstGeom>
                <a:noFill/>
                <a:ln w="9525">
                  <a:solidFill>
                    <a:schemeClr val="tx1"/>
                  </a:solidFill>
                  <a:round/>
                  <a:headEnd/>
                  <a:tailEnd/>
                </a:ln>
              </p:spPr>
            </p:cxnSp>
            <p:cxnSp>
              <p:nvCxnSpPr>
                <p:cNvPr id="76" name="AutoShape 71"/>
                <p:cNvCxnSpPr>
                  <a:cxnSpLocks noChangeShapeType="1"/>
                  <a:stCxn id="67" idx="5"/>
                  <a:endCxn id="70" idx="2"/>
                </p:cNvCxnSpPr>
                <p:nvPr/>
              </p:nvCxnSpPr>
              <p:spPr bwMode="auto">
                <a:xfrm>
                  <a:off x="1990" y="2486"/>
                  <a:ext cx="80" cy="42"/>
                </a:xfrm>
                <a:prstGeom prst="straightConnector1">
                  <a:avLst/>
                </a:prstGeom>
                <a:noFill/>
                <a:ln w="9525">
                  <a:solidFill>
                    <a:schemeClr val="tx1"/>
                  </a:solidFill>
                  <a:round/>
                  <a:headEnd/>
                  <a:tailEnd/>
                </a:ln>
              </p:spPr>
            </p:cxnSp>
          </p:grpSp>
        </p:grpSp>
        <p:grpSp>
          <p:nvGrpSpPr>
            <p:cNvPr id="29" name="Group 631"/>
            <p:cNvGrpSpPr>
              <a:grpSpLocks/>
            </p:cNvGrpSpPr>
            <p:nvPr/>
          </p:nvGrpSpPr>
          <p:grpSpPr bwMode="auto">
            <a:xfrm>
              <a:off x="1976385" y="5298865"/>
              <a:ext cx="1134629" cy="1134504"/>
              <a:chOff x="353119" y="4925848"/>
              <a:chExt cx="1615558" cy="1615558"/>
            </a:xfrm>
          </p:grpSpPr>
          <p:pic>
            <p:nvPicPr>
              <p:cNvPr id="51" name="Picture 632"/>
              <p:cNvPicPr>
                <a:picLocks noChangeAspect="1"/>
              </p:cNvPicPr>
              <p:nvPr/>
            </p:nvPicPr>
            <p:blipFill>
              <a:blip r:embed="rId8" cstate="print"/>
              <a:srcRect/>
              <a:stretch>
                <a:fillRect/>
              </a:stretch>
            </p:blipFill>
            <p:spPr bwMode="auto">
              <a:xfrm>
                <a:off x="353119" y="4925848"/>
                <a:ext cx="1615558" cy="1615558"/>
              </a:xfrm>
              <a:prstGeom prst="rect">
                <a:avLst/>
              </a:prstGeom>
              <a:noFill/>
              <a:ln w="9525">
                <a:noFill/>
                <a:miter lim="800000"/>
                <a:headEnd/>
                <a:tailEnd/>
              </a:ln>
            </p:spPr>
          </p:pic>
          <p:sp>
            <p:nvSpPr>
              <p:cNvPr id="52" name="Oval 60"/>
              <p:cNvSpPr>
                <a:spLocks noChangeArrowheads="1"/>
              </p:cNvSpPr>
              <p:nvPr/>
            </p:nvSpPr>
            <p:spPr bwMode="auto">
              <a:xfrm>
                <a:off x="729645" y="5302372"/>
                <a:ext cx="862511" cy="862511"/>
              </a:xfrm>
              <a:prstGeom prst="ellipse">
                <a:avLst/>
              </a:prstGeom>
              <a:solidFill>
                <a:schemeClr val="bg1"/>
              </a:solidFill>
              <a:ln w="9525" cap="rnd">
                <a:solidFill>
                  <a:schemeClr val="tx1"/>
                </a:solidFill>
                <a:prstDash val="sysDot"/>
                <a:round/>
                <a:headEnd/>
                <a:tailEnd/>
              </a:ln>
            </p:spPr>
            <p:txBody>
              <a:bodyPr wrap="none" anchor="ctr"/>
              <a:lstStyle/>
              <a:p>
                <a:endParaRPr lang="en-US">
                  <a:cs typeface="Arial" panose="020B0604020202020204" pitchFamily="34" charset="0"/>
                </a:endParaRPr>
              </a:p>
            </p:txBody>
          </p:sp>
          <p:grpSp>
            <p:nvGrpSpPr>
              <p:cNvPr id="53" name="Group 121"/>
              <p:cNvGrpSpPr>
                <a:grpSpLocks/>
              </p:cNvGrpSpPr>
              <p:nvPr/>
            </p:nvGrpSpPr>
            <p:grpSpPr bwMode="auto">
              <a:xfrm>
                <a:off x="914432" y="5429559"/>
                <a:ext cx="540528" cy="540528"/>
                <a:chOff x="2708" y="1755"/>
                <a:chExt cx="166" cy="166"/>
              </a:xfrm>
            </p:grpSpPr>
            <p:sp>
              <p:nvSpPr>
                <p:cNvPr id="54" name="Oval 122"/>
                <p:cNvSpPr>
                  <a:spLocks noChangeArrowheads="1"/>
                </p:cNvSpPr>
                <p:nvPr/>
              </p:nvSpPr>
              <p:spPr bwMode="auto">
                <a:xfrm>
                  <a:off x="2708"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5" name="Oval 123"/>
                <p:cNvSpPr>
                  <a:spLocks noChangeArrowheads="1"/>
                </p:cNvSpPr>
                <p:nvPr/>
              </p:nvSpPr>
              <p:spPr bwMode="auto">
                <a:xfrm>
                  <a:off x="2810" y="1793"/>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6" name="Oval 124"/>
                <p:cNvSpPr>
                  <a:spLocks noChangeArrowheads="1"/>
                </p:cNvSpPr>
                <p:nvPr/>
              </p:nvSpPr>
              <p:spPr bwMode="auto">
                <a:xfrm>
                  <a:off x="2759" y="1755"/>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7" name="Oval 125"/>
                <p:cNvSpPr>
                  <a:spLocks noChangeArrowheads="1"/>
                </p:cNvSpPr>
                <p:nvPr/>
              </p:nvSpPr>
              <p:spPr bwMode="auto">
                <a:xfrm>
                  <a:off x="2810" y="1844"/>
                  <a:ext cx="26"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sp>
              <p:nvSpPr>
                <p:cNvPr id="58" name="Oval 126"/>
                <p:cNvSpPr>
                  <a:spLocks noChangeArrowheads="1"/>
                </p:cNvSpPr>
                <p:nvPr/>
              </p:nvSpPr>
              <p:spPr bwMode="auto">
                <a:xfrm>
                  <a:off x="2849" y="1895"/>
                  <a:ext cx="25" cy="26"/>
                </a:xfrm>
                <a:prstGeom prst="ellipse">
                  <a:avLst/>
                </a:prstGeom>
                <a:solidFill>
                  <a:srgbClr val="FF0000"/>
                </a:solidFill>
                <a:ln w="9525">
                  <a:solidFill>
                    <a:srgbClr val="800000"/>
                  </a:solidFill>
                  <a:round/>
                  <a:headEnd/>
                  <a:tailEnd/>
                </a:ln>
              </p:spPr>
              <p:txBody>
                <a:bodyPr wrap="none" anchor="ctr"/>
                <a:lstStyle/>
                <a:p>
                  <a:endParaRPr lang="en-US">
                    <a:cs typeface="Arial" panose="020B0604020202020204" pitchFamily="34" charset="0"/>
                  </a:endParaRPr>
                </a:p>
              </p:txBody>
            </p:sp>
            <p:cxnSp>
              <p:nvCxnSpPr>
                <p:cNvPr id="59" name="AutoShape 127"/>
                <p:cNvCxnSpPr>
                  <a:cxnSpLocks noChangeShapeType="1"/>
                  <a:stCxn id="54" idx="7"/>
                  <a:endCxn id="56" idx="3"/>
                </p:cNvCxnSpPr>
                <p:nvPr/>
              </p:nvCxnSpPr>
              <p:spPr bwMode="auto">
                <a:xfrm flipV="1">
                  <a:off x="2730" y="1777"/>
                  <a:ext cx="33" cy="20"/>
                </a:xfrm>
                <a:prstGeom prst="straightConnector1">
                  <a:avLst/>
                </a:prstGeom>
                <a:noFill/>
                <a:ln w="9525">
                  <a:solidFill>
                    <a:schemeClr val="tx1"/>
                  </a:solidFill>
                  <a:round/>
                  <a:headEnd/>
                  <a:tailEnd/>
                </a:ln>
              </p:spPr>
            </p:cxnSp>
            <p:cxnSp>
              <p:nvCxnSpPr>
                <p:cNvPr id="60" name="AutoShape 128"/>
                <p:cNvCxnSpPr>
                  <a:cxnSpLocks noChangeShapeType="1"/>
                  <a:stCxn id="56" idx="5"/>
                  <a:endCxn id="55" idx="1"/>
                </p:cNvCxnSpPr>
                <p:nvPr/>
              </p:nvCxnSpPr>
              <p:spPr bwMode="auto">
                <a:xfrm>
                  <a:off x="2781" y="1777"/>
                  <a:ext cx="33" cy="20"/>
                </a:xfrm>
                <a:prstGeom prst="straightConnector1">
                  <a:avLst/>
                </a:prstGeom>
                <a:noFill/>
                <a:ln w="9525">
                  <a:solidFill>
                    <a:schemeClr val="tx1"/>
                  </a:solidFill>
                  <a:round/>
                  <a:headEnd/>
                  <a:tailEnd/>
                </a:ln>
              </p:spPr>
            </p:cxnSp>
            <p:cxnSp>
              <p:nvCxnSpPr>
                <p:cNvPr id="61" name="AutoShape 129"/>
                <p:cNvCxnSpPr>
                  <a:cxnSpLocks noChangeShapeType="1"/>
                  <a:stCxn id="55" idx="4"/>
                  <a:endCxn id="57" idx="0"/>
                </p:cNvCxnSpPr>
                <p:nvPr/>
              </p:nvCxnSpPr>
              <p:spPr bwMode="auto">
                <a:xfrm>
                  <a:off x="2823" y="1819"/>
                  <a:ext cx="0" cy="25"/>
                </a:xfrm>
                <a:prstGeom prst="straightConnector1">
                  <a:avLst/>
                </a:prstGeom>
                <a:noFill/>
                <a:ln w="9525">
                  <a:solidFill>
                    <a:schemeClr val="tx1"/>
                  </a:solidFill>
                  <a:round/>
                  <a:headEnd/>
                  <a:tailEnd/>
                </a:ln>
              </p:spPr>
            </p:cxnSp>
            <p:cxnSp>
              <p:nvCxnSpPr>
                <p:cNvPr id="62" name="AutoShape 130"/>
                <p:cNvCxnSpPr>
                  <a:cxnSpLocks noChangeShapeType="1"/>
                  <a:stCxn id="57" idx="5"/>
                  <a:endCxn id="58" idx="1"/>
                </p:cNvCxnSpPr>
                <p:nvPr/>
              </p:nvCxnSpPr>
              <p:spPr bwMode="auto">
                <a:xfrm>
                  <a:off x="2832" y="1866"/>
                  <a:ext cx="21" cy="33"/>
                </a:xfrm>
                <a:prstGeom prst="straightConnector1">
                  <a:avLst/>
                </a:prstGeom>
                <a:noFill/>
                <a:ln w="9525">
                  <a:solidFill>
                    <a:schemeClr val="tx1"/>
                  </a:solidFill>
                  <a:round/>
                  <a:headEnd/>
                  <a:tailEnd/>
                </a:ln>
              </p:spPr>
            </p:cxnSp>
            <p:cxnSp>
              <p:nvCxnSpPr>
                <p:cNvPr id="63" name="AutoShape 131"/>
                <p:cNvCxnSpPr>
                  <a:cxnSpLocks noChangeShapeType="1"/>
                  <a:stCxn id="54" idx="5"/>
                  <a:endCxn id="57" idx="2"/>
                </p:cNvCxnSpPr>
                <p:nvPr/>
              </p:nvCxnSpPr>
              <p:spPr bwMode="auto">
                <a:xfrm>
                  <a:off x="2730" y="1815"/>
                  <a:ext cx="80" cy="42"/>
                </a:xfrm>
                <a:prstGeom prst="straightConnector1">
                  <a:avLst/>
                </a:prstGeom>
                <a:noFill/>
                <a:ln w="9525">
                  <a:solidFill>
                    <a:schemeClr val="tx1"/>
                  </a:solidFill>
                  <a:round/>
                  <a:headEnd/>
                  <a:tailEnd/>
                </a:ln>
              </p:spPr>
            </p:cxnSp>
          </p:grpSp>
        </p:grpSp>
        <p:grpSp>
          <p:nvGrpSpPr>
            <p:cNvPr id="30" name="Group 245"/>
            <p:cNvGrpSpPr>
              <a:grpSpLocks/>
            </p:cNvGrpSpPr>
            <p:nvPr/>
          </p:nvGrpSpPr>
          <p:grpSpPr bwMode="auto">
            <a:xfrm>
              <a:off x="3472757" y="5666381"/>
              <a:ext cx="450365" cy="384946"/>
              <a:chOff x="3623" y="1748"/>
              <a:chExt cx="194" cy="166"/>
            </a:xfrm>
          </p:grpSpPr>
          <p:sp>
            <p:nvSpPr>
              <p:cNvPr id="40" name="Oval 172"/>
              <p:cNvSpPr>
                <a:spLocks noChangeArrowheads="1"/>
              </p:cNvSpPr>
              <p:nvPr/>
            </p:nvSpPr>
            <p:spPr bwMode="auto">
              <a:xfrm>
                <a:off x="3623"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1" name="Oval 173"/>
              <p:cNvSpPr>
                <a:spLocks noChangeArrowheads="1"/>
              </p:cNvSpPr>
              <p:nvPr/>
            </p:nvSpPr>
            <p:spPr bwMode="auto">
              <a:xfrm>
                <a:off x="3725" y="1786"/>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2" name="Oval 174"/>
              <p:cNvSpPr>
                <a:spLocks noChangeArrowheads="1"/>
              </p:cNvSpPr>
              <p:nvPr/>
            </p:nvSpPr>
            <p:spPr bwMode="auto">
              <a:xfrm>
                <a:off x="3674" y="1748"/>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3" name="Oval 175"/>
              <p:cNvSpPr>
                <a:spLocks noChangeArrowheads="1"/>
              </p:cNvSpPr>
              <p:nvPr/>
            </p:nvSpPr>
            <p:spPr bwMode="auto">
              <a:xfrm>
                <a:off x="3725" y="1837"/>
                <a:ext cx="26"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sp>
            <p:nvSpPr>
              <p:cNvPr id="44" name="Oval 176"/>
              <p:cNvSpPr>
                <a:spLocks noChangeArrowheads="1"/>
              </p:cNvSpPr>
              <p:nvPr/>
            </p:nvSpPr>
            <p:spPr bwMode="auto">
              <a:xfrm>
                <a:off x="3764" y="1888"/>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45" name="AutoShape 177"/>
              <p:cNvCxnSpPr>
                <a:cxnSpLocks noChangeShapeType="1"/>
                <a:stCxn id="40" idx="5"/>
                <a:endCxn id="43" idx="2"/>
              </p:cNvCxnSpPr>
              <p:nvPr/>
            </p:nvCxnSpPr>
            <p:spPr bwMode="auto">
              <a:xfrm>
                <a:off x="3645" y="1808"/>
                <a:ext cx="80" cy="42"/>
              </a:xfrm>
              <a:prstGeom prst="straightConnector1">
                <a:avLst/>
              </a:prstGeom>
              <a:noFill/>
              <a:ln w="9525">
                <a:solidFill>
                  <a:schemeClr val="tx1"/>
                </a:solidFill>
                <a:round/>
                <a:headEnd/>
                <a:tailEnd/>
              </a:ln>
            </p:spPr>
          </p:cxnSp>
          <p:cxnSp>
            <p:nvCxnSpPr>
              <p:cNvPr id="46" name="AutoShape 178"/>
              <p:cNvCxnSpPr>
                <a:cxnSpLocks noChangeShapeType="1"/>
                <a:stCxn id="42" idx="5"/>
                <a:endCxn id="41" idx="1"/>
              </p:cNvCxnSpPr>
              <p:nvPr/>
            </p:nvCxnSpPr>
            <p:spPr bwMode="auto">
              <a:xfrm>
                <a:off x="3696" y="1770"/>
                <a:ext cx="33" cy="20"/>
              </a:xfrm>
              <a:prstGeom prst="straightConnector1">
                <a:avLst/>
              </a:prstGeom>
              <a:noFill/>
              <a:ln w="9525">
                <a:solidFill>
                  <a:schemeClr val="tx1"/>
                </a:solidFill>
                <a:round/>
                <a:headEnd/>
                <a:tailEnd/>
              </a:ln>
            </p:spPr>
          </p:cxnSp>
          <p:cxnSp>
            <p:nvCxnSpPr>
              <p:cNvPr id="47" name="AutoShape 179"/>
              <p:cNvCxnSpPr>
                <a:cxnSpLocks noChangeShapeType="1"/>
                <a:stCxn id="41" idx="4"/>
                <a:endCxn id="43" idx="0"/>
              </p:cNvCxnSpPr>
              <p:nvPr/>
            </p:nvCxnSpPr>
            <p:spPr bwMode="auto">
              <a:xfrm>
                <a:off x="3738" y="1812"/>
                <a:ext cx="0" cy="25"/>
              </a:xfrm>
              <a:prstGeom prst="straightConnector1">
                <a:avLst/>
              </a:prstGeom>
              <a:noFill/>
              <a:ln w="9525">
                <a:solidFill>
                  <a:schemeClr val="tx1"/>
                </a:solidFill>
                <a:round/>
                <a:headEnd/>
                <a:tailEnd/>
              </a:ln>
            </p:spPr>
          </p:cxnSp>
          <p:cxnSp>
            <p:nvCxnSpPr>
              <p:cNvPr id="48" name="AutoShape 180"/>
              <p:cNvCxnSpPr>
                <a:cxnSpLocks noChangeShapeType="1"/>
                <a:stCxn id="43" idx="5"/>
                <a:endCxn id="44" idx="1"/>
              </p:cNvCxnSpPr>
              <p:nvPr/>
            </p:nvCxnSpPr>
            <p:spPr bwMode="auto">
              <a:xfrm>
                <a:off x="3747" y="1859"/>
                <a:ext cx="21" cy="33"/>
              </a:xfrm>
              <a:prstGeom prst="straightConnector1">
                <a:avLst/>
              </a:prstGeom>
              <a:noFill/>
              <a:ln w="9525">
                <a:solidFill>
                  <a:schemeClr val="tx1"/>
                </a:solidFill>
                <a:round/>
                <a:headEnd/>
                <a:tailEnd/>
              </a:ln>
            </p:spPr>
          </p:cxnSp>
          <p:sp>
            <p:nvSpPr>
              <p:cNvPr id="49" name="Oval 243"/>
              <p:cNvSpPr>
                <a:spLocks noChangeArrowheads="1"/>
              </p:cNvSpPr>
              <p:nvPr/>
            </p:nvSpPr>
            <p:spPr bwMode="auto">
              <a:xfrm>
                <a:off x="3792" y="1836"/>
                <a:ext cx="25" cy="26"/>
              </a:xfrm>
              <a:prstGeom prst="ellipse">
                <a:avLst/>
              </a:prstGeom>
              <a:solidFill>
                <a:srgbClr val="FF0000"/>
              </a:solidFill>
              <a:ln w="9525">
                <a:solidFill>
                  <a:srgbClr val="800000"/>
                </a:solidFill>
                <a:round/>
                <a:headEnd/>
                <a:tailEnd/>
              </a:ln>
            </p:spPr>
            <p:txBody>
              <a:bodyPr wrap="none" anchor="ctr"/>
              <a:lstStyle/>
              <a:p>
                <a:endParaRPr lang="en-GB">
                  <a:cs typeface="Arial" panose="020B0604020202020204" pitchFamily="34" charset="0"/>
                </a:endParaRPr>
              </a:p>
            </p:txBody>
          </p:sp>
          <p:cxnSp>
            <p:nvCxnSpPr>
              <p:cNvPr id="50" name="AutoShape 244"/>
              <p:cNvCxnSpPr>
                <a:cxnSpLocks noChangeShapeType="1"/>
                <a:stCxn id="49" idx="2"/>
                <a:endCxn id="43" idx="6"/>
              </p:cNvCxnSpPr>
              <p:nvPr/>
            </p:nvCxnSpPr>
            <p:spPr bwMode="auto">
              <a:xfrm flipH="1">
                <a:off x="3751" y="1849"/>
                <a:ext cx="41" cy="1"/>
              </a:xfrm>
              <a:prstGeom prst="straightConnector1">
                <a:avLst/>
              </a:prstGeom>
              <a:noFill/>
              <a:ln w="9525">
                <a:solidFill>
                  <a:schemeClr val="tx1"/>
                </a:solidFill>
                <a:round/>
                <a:headEnd/>
                <a:tailEnd/>
              </a:ln>
            </p:spPr>
          </p:cxnSp>
        </p:grpSp>
        <p:sp>
          <p:nvSpPr>
            <p:cNvPr id="32" name="TextBox 658"/>
            <p:cNvSpPr txBox="1">
              <a:spLocks noChangeArrowheads="1"/>
            </p:cNvSpPr>
            <p:nvPr/>
          </p:nvSpPr>
          <p:spPr bwMode="auto">
            <a:xfrm>
              <a:off x="2107088" y="6278604"/>
              <a:ext cx="875561"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a:cs typeface="Arial" panose="020B0604020202020204" pitchFamily="34" charset="0"/>
                </a:rPr>
                <a:t>Service A</a:t>
              </a:r>
            </a:p>
          </p:txBody>
        </p:sp>
        <p:sp>
          <p:nvSpPr>
            <p:cNvPr id="33" name="TextBox 659"/>
            <p:cNvSpPr txBox="1">
              <a:spLocks noChangeArrowheads="1"/>
            </p:cNvSpPr>
            <p:nvPr/>
          </p:nvSpPr>
          <p:spPr bwMode="auto">
            <a:xfrm>
              <a:off x="3262343" y="6278604"/>
              <a:ext cx="875561"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a:cs typeface="Arial" panose="020B0604020202020204" pitchFamily="34" charset="0"/>
                </a:rPr>
                <a:t>Service B</a:t>
              </a:r>
            </a:p>
          </p:txBody>
        </p:sp>
        <p:sp>
          <p:nvSpPr>
            <p:cNvPr id="34" name="TextBox 662"/>
            <p:cNvSpPr txBox="1">
              <a:spLocks noChangeArrowheads="1"/>
            </p:cNvSpPr>
            <p:nvPr/>
          </p:nvSpPr>
          <p:spPr bwMode="auto">
            <a:xfrm>
              <a:off x="4398963" y="6278604"/>
              <a:ext cx="875561" cy="523220"/>
            </a:xfrm>
            <a:prstGeom prst="rect">
              <a:avLst/>
            </a:prstGeom>
            <a:noFill/>
            <a:ln w="9525">
              <a:noFill/>
              <a:miter lim="800000"/>
              <a:headEnd/>
              <a:tailEnd/>
            </a:ln>
          </p:spPr>
          <p:txBody>
            <a:bodyPr wrap="none">
              <a:spAutoFit/>
            </a:bodyPr>
            <a:lstStyle/>
            <a:p>
              <a:pPr algn="ctr"/>
              <a:r>
                <a:rPr lang="en-GB" sz="1400" dirty="0">
                  <a:cs typeface="Arial" panose="020B0604020202020204" pitchFamily="34" charset="0"/>
                </a:rPr>
                <a:t>PSICQUIC</a:t>
              </a:r>
            </a:p>
            <a:p>
              <a:pPr algn="ctr"/>
              <a:r>
                <a:rPr lang="en-GB" sz="1400" b="1" dirty="0">
                  <a:cs typeface="Arial" panose="020B0604020202020204" pitchFamily="34" charset="0"/>
                </a:rPr>
                <a:t>Service C</a:t>
              </a:r>
            </a:p>
          </p:txBody>
        </p:sp>
        <p:pic>
          <p:nvPicPr>
            <p:cNvPr id="37" name="Picture 241"/>
            <p:cNvPicPr>
              <a:picLocks noChangeAspect="1"/>
            </p:cNvPicPr>
            <p:nvPr/>
          </p:nvPicPr>
          <p:blipFill>
            <a:blip r:embed="rId9" cstate="print"/>
            <a:srcRect/>
            <a:stretch>
              <a:fillRect/>
            </a:stretch>
          </p:blipFill>
          <p:spPr bwMode="auto">
            <a:xfrm>
              <a:off x="5815029" y="5280663"/>
              <a:ext cx="1086512" cy="1084432"/>
            </a:xfrm>
            <a:prstGeom prst="rect">
              <a:avLst/>
            </a:prstGeom>
            <a:noFill/>
            <a:ln w="9525">
              <a:noFill/>
              <a:miter lim="800000"/>
              <a:headEnd/>
              <a:tailEnd/>
            </a:ln>
          </p:spPr>
        </p:pic>
        <p:sp>
          <p:nvSpPr>
            <p:cNvPr id="20" name="Up-Down Arrow 19"/>
            <p:cNvSpPr>
              <a:spLocks noChangeArrowheads="1"/>
            </p:cNvSpPr>
            <p:nvPr/>
          </p:nvSpPr>
          <p:spPr bwMode="auto">
            <a:xfrm rot="10544571">
              <a:off x="4624545" y="4296041"/>
              <a:ext cx="197510" cy="1067678"/>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a:defRPr/>
              </a:pPr>
              <a:endParaRPr lang="en-GB">
                <a:solidFill>
                  <a:schemeClr val="lt1"/>
                </a:solidFill>
                <a:cs typeface="Arial" panose="020B0604020202020204" pitchFamily="34" charset="0"/>
              </a:endParaRPr>
            </a:p>
          </p:txBody>
        </p:sp>
        <p:sp>
          <p:nvSpPr>
            <p:cNvPr id="31" name="Up-Down Arrow 30"/>
            <p:cNvSpPr>
              <a:spLocks noChangeArrowheads="1"/>
            </p:cNvSpPr>
            <p:nvPr/>
          </p:nvSpPr>
          <p:spPr bwMode="auto">
            <a:xfrm rot="12685543">
              <a:off x="4014089" y="4236416"/>
              <a:ext cx="197510" cy="1222333"/>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a:defRPr/>
              </a:pPr>
              <a:endParaRPr lang="en-GB">
                <a:solidFill>
                  <a:schemeClr val="lt1"/>
                </a:solidFill>
                <a:cs typeface="Arial" panose="020B0604020202020204" pitchFamily="34" charset="0"/>
              </a:endParaRPr>
            </a:p>
          </p:txBody>
        </p:sp>
        <p:sp>
          <p:nvSpPr>
            <p:cNvPr id="38" name="Up-Down Arrow 37"/>
            <p:cNvSpPr>
              <a:spLocks noChangeArrowheads="1"/>
            </p:cNvSpPr>
            <p:nvPr/>
          </p:nvSpPr>
          <p:spPr bwMode="auto">
            <a:xfrm rot="14040756">
              <a:off x="3191199" y="3886209"/>
              <a:ext cx="197511" cy="1880081"/>
            </a:xfrm>
            <a:prstGeom prst="upDownArrow">
              <a:avLst>
                <a:gd name="adj1" fmla="val 50000"/>
                <a:gd name="adj2" fmla="val 50036"/>
              </a:avLst>
            </a:prstGeom>
            <a:solidFill>
              <a:srgbClr val="95B3D7"/>
            </a:solidFill>
            <a:ln w="9525" algn="ctr">
              <a:solidFill>
                <a:srgbClr val="254061"/>
              </a:solidFill>
              <a:miter lim="800000"/>
              <a:headEnd/>
              <a:tailEnd/>
            </a:ln>
          </p:spPr>
          <p:txBody>
            <a:bodyPr rot="10800000" anchor="ctr"/>
            <a:lstStyle/>
            <a:p>
              <a:pPr algn="ctr">
                <a:defRPr/>
              </a:pPr>
              <a:endParaRPr lang="en-GB">
                <a:solidFill>
                  <a:schemeClr val="lt1"/>
                </a:solidFill>
                <a:cs typeface="Arial" panose="020B0604020202020204" pitchFamily="34" charset="0"/>
              </a:endParaRPr>
            </a:p>
          </p:txBody>
        </p:sp>
        <p:sp>
          <p:nvSpPr>
            <p:cNvPr id="39" name="Up-Down Arrow 38"/>
            <p:cNvSpPr>
              <a:spLocks noChangeArrowheads="1"/>
            </p:cNvSpPr>
            <p:nvPr/>
          </p:nvSpPr>
          <p:spPr bwMode="auto">
            <a:xfrm rot="8122845">
              <a:off x="5429662" y="3980026"/>
              <a:ext cx="197511" cy="1565185"/>
            </a:xfrm>
            <a:prstGeom prst="upDownArrow">
              <a:avLst>
                <a:gd name="adj1" fmla="val 50000"/>
                <a:gd name="adj2" fmla="val 50035"/>
              </a:avLst>
            </a:prstGeom>
            <a:solidFill>
              <a:srgbClr val="95B3D7"/>
            </a:solidFill>
            <a:ln w="9525" algn="ctr">
              <a:solidFill>
                <a:srgbClr val="254061"/>
              </a:solidFill>
              <a:miter lim="800000"/>
              <a:headEnd/>
              <a:tailEnd/>
            </a:ln>
          </p:spPr>
          <p:txBody>
            <a:bodyPr rot="10800000" anchor="ctr"/>
            <a:lstStyle/>
            <a:p>
              <a:pPr algn="ctr">
                <a:defRPr/>
              </a:pPr>
              <a:endParaRPr lang="en-GB">
                <a:solidFill>
                  <a:schemeClr val="lt1"/>
                </a:solidFill>
                <a:cs typeface="Arial" panose="020B0604020202020204" pitchFamily="34" charset="0"/>
              </a:endParaRPr>
            </a:p>
          </p:txBody>
        </p:sp>
      </p:grpSp>
      <p:sp>
        <p:nvSpPr>
          <p:cNvPr id="96" name="Rectangle 95">
            <a:extLst>
              <a:ext uri="{FF2B5EF4-FFF2-40B4-BE49-F238E27FC236}">
                <a16:creationId xmlns:a16="http://schemas.microsoft.com/office/drawing/2014/main" id="{9B64CFDC-C95F-0243-8227-914058BE5CC9}"/>
              </a:ext>
            </a:extLst>
          </p:cNvPr>
          <p:cNvSpPr/>
          <p:nvPr/>
        </p:nvSpPr>
        <p:spPr>
          <a:xfrm>
            <a:off x="9608201" y="6041929"/>
            <a:ext cx="3065883" cy="646331"/>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35571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48"/>
                                        </p:tgtEl>
                                        <p:attrNameLst>
                                          <p:attrName>style.visibility</p:attrName>
                                        </p:attrNameLst>
                                      </p:cBhvr>
                                      <p:to>
                                        <p:strVal val="visible"/>
                                      </p:to>
                                    </p:set>
                                    <p:anim calcmode="lin" valueType="num">
                                      <p:cBhvr>
                                        <p:cTn id="11" dur="500" fill="hold"/>
                                        <p:tgtEl>
                                          <p:spTgt spid="2048"/>
                                        </p:tgtEl>
                                        <p:attrNameLst>
                                          <p:attrName>ppt_w</p:attrName>
                                        </p:attrNameLst>
                                      </p:cBhvr>
                                      <p:tavLst>
                                        <p:tav tm="0">
                                          <p:val>
                                            <p:fltVal val="0"/>
                                          </p:val>
                                        </p:tav>
                                        <p:tav tm="100000">
                                          <p:val>
                                            <p:strVal val="#ppt_w"/>
                                          </p:val>
                                        </p:tav>
                                      </p:tavLst>
                                    </p:anim>
                                    <p:anim calcmode="lin" valueType="num">
                                      <p:cBhvr>
                                        <p:cTn id="12" dur="500" fill="hold"/>
                                        <p:tgtEl>
                                          <p:spTgt spid="2048"/>
                                        </p:tgtEl>
                                        <p:attrNameLst>
                                          <p:attrName>ppt_h</p:attrName>
                                        </p:attrNameLst>
                                      </p:cBhvr>
                                      <p:tavLst>
                                        <p:tav tm="0">
                                          <p:val>
                                            <p:fltVal val="0"/>
                                          </p:val>
                                        </p:tav>
                                        <p:tav tm="100000">
                                          <p:val>
                                            <p:strVal val="#ppt_h"/>
                                          </p:val>
                                        </p:tav>
                                      </p:tavLst>
                                    </p:anim>
                                    <p:animEffect transition="in" filter="fade">
                                      <p:cBhvr>
                                        <p:cTn id="13" dur="500"/>
                                        <p:tgtEl>
                                          <p:spTgt spid="20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49"/>
                                        </p:tgtEl>
                                        <p:attrNameLst>
                                          <p:attrName>style.visibility</p:attrName>
                                        </p:attrNameLst>
                                      </p:cBhvr>
                                      <p:to>
                                        <p:strVal val="visible"/>
                                      </p:to>
                                    </p:set>
                                    <p:anim calcmode="lin" valueType="num">
                                      <p:cBhvr>
                                        <p:cTn id="17" dur="500" fill="hold"/>
                                        <p:tgtEl>
                                          <p:spTgt spid="2049"/>
                                        </p:tgtEl>
                                        <p:attrNameLst>
                                          <p:attrName>ppt_w</p:attrName>
                                        </p:attrNameLst>
                                      </p:cBhvr>
                                      <p:tavLst>
                                        <p:tav tm="0">
                                          <p:val>
                                            <p:fltVal val="0"/>
                                          </p:val>
                                        </p:tav>
                                        <p:tav tm="100000">
                                          <p:val>
                                            <p:strVal val="#ppt_w"/>
                                          </p:val>
                                        </p:tav>
                                      </p:tavLst>
                                    </p:anim>
                                    <p:anim calcmode="lin" valueType="num">
                                      <p:cBhvr>
                                        <p:cTn id="18" dur="500" fill="hold"/>
                                        <p:tgtEl>
                                          <p:spTgt spid="2049"/>
                                        </p:tgtEl>
                                        <p:attrNameLst>
                                          <p:attrName>ppt_h</p:attrName>
                                        </p:attrNameLst>
                                      </p:cBhvr>
                                      <p:tavLst>
                                        <p:tav tm="0">
                                          <p:val>
                                            <p:fltVal val="0"/>
                                          </p:val>
                                        </p:tav>
                                        <p:tav tm="100000">
                                          <p:val>
                                            <p:strVal val="#ppt_h"/>
                                          </p:val>
                                        </p:tav>
                                      </p:tavLst>
                                    </p:anim>
                                    <p:animEffect transition="in" filter="fade">
                                      <p:cBhvr>
                                        <p:cTn id="19" dur="500"/>
                                        <p:tgtEl>
                                          <p:spTgt spid="204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p:cNvGrpSpPr/>
          <p:nvPr/>
        </p:nvGrpSpPr>
        <p:grpSpPr>
          <a:xfrm>
            <a:off x="1524000" y="14892"/>
            <a:ext cx="9144000" cy="951663"/>
            <a:chOff x="0" y="14891"/>
            <a:chExt cx="9144000" cy="951663"/>
          </a:xfrm>
        </p:grpSpPr>
        <p:cxnSp>
          <p:nvCxnSpPr>
            <p:cNvPr id="20" name="Connettore 1 19"/>
            <p:cNvCxnSpPr/>
            <p:nvPr/>
          </p:nvCxnSpPr>
          <p:spPr>
            <a:xfrm>
              <a:off x="0" y="966554"/>
              <a:ext cx="914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5" name="Immagine 24" descr="alma-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0" y="14891"/>
              <a:ext cx="1543647" cy="878844"/>
            </a:xfrm>
            <a:prstGeom prst="rect">
              <a:avLst/>
            </a:prstGeom>
          </p:spPr>
        </p:pic>
      </p:grpSp>
      <p:sp>
        <p:nvSpPr>
          <p:cNvPr id="5" name="CasellaDiTesto 4"/>
          <p:cNvSpPr txBox="1"/>
          <p:nvPr/>
        </p:nvSpPr>
        <p:spPr>
          <a:xfrm>
            <a:off x="3866445" y="445896"/>
            <a:ext cx="5354801" cy="830997"/>
          </a:xfrm>
          <a:prstGeom prst="rect">
            <a:avLst/>
          </a:prstGeom>
          <a:noFill/>
        </p:spPr>
        <p:txBody>
          <a:bodyPr wrap="none" rtlCol="0">
            <a:spAutoFit/>
          </a:bodyPr>
          <a:lstStyle/>
          <a:p>
            <a:r>
              <a:rPr lang="en-US" sz="2400" b="1" dirty="0">
                <a:solidFill>
                  <a:srgbClr val="953735"/>
                </a:solidFill>
              </a:rPr>
              <a:t>PSICQUIC (PSI Common Query Interface)</a:t>
            </a:r>
          </a:p>
          <a:p>
            <a:endParaRPr lang="it-IT" sz="2400" b="1" dirty="0">
              <a:solidFill>
                <a:srgbClr val="953735"/>
              </a:solidFill>
            </a:endParaRPr>
          </a:p>
        </p:txBody>
      </p:sp>
      <p:sp>
        <p:nvSpPr>
          <p:cNvPr id="3" name="Rettangolo 2"/>
          <p:cNvSpPr/>
          <p:nvPr/>
        </p:nvSpPr>
        <p:spPr>
          <a:xfrm>
            <a:off x="1792110" y="4081004"/>
            <a:ext cx="8489534" cy="2523768"/>
          </a:xfrm>
          <a:prstGeom prst="rect">
            <a:avLst/>
          </a:prstGeom>
        </p:spPr>
        <p:txBody>
          <a:bodyPr wrap="square">
            <a:spAutoFit/>
          </a:bodyPr>
          <a:lstStyle/>
          <a:p>
            <a:pPr algn="just"/>
            <a:r>
              <a:rPr lang="en-US" sz="2000" dirty="0"/>
              <a:t>PSICQUIC is an effort from the HUPO Proteomics Standard Initiative (HUPO-PSI) to standardize the access to molecular interaction databases programmatically.</a:t>
            </a:r>
          </a:p>
          <a:p>
            <a:pPr algn="just"/>
            <a:endParaRPr lang="en-US" sz="2000" dirty="0"/>
          </a:p>
          <a:p>
            <a:pPr algn="just"/>
            <a:r>
              <a:rPr lang="it-IT" sz="2000" dirty="0"/>
              <a:t>I</a:t>
            </a:r>
            <a:r>
              <a:rPr lang="en-US" sz="2000" dirty="0"/>
              <a:t>t is available at:</a:t>
            </a:r>
          </a:p>
          <a:p>
            <a:pPr algn="just"/>
            <a:r>
              <a:rPr lang="pl-PL" sz="2000" u="sng" dirty="0">
                <a:hlinkClick r:id="rId4"/>
              </a:rPr>
              <a:t>http://www.ebi.ac.uk/Tools/webservices/psicquic/view/main.xhtml</a:t>
            </a:r>
            <a:endParaRPr lang="it-IT" sz="2000" dirty="0">
              <a:hlinkClick r:id="rId4"/>
            </a:endParaRPr>
          </a:p>
          <a:p>
            <a:pPr algn="just"/>
            <a:r>
              <a:rPr lang="en-US" sz="2000" dirty="0"/>
              <a:t>and users can obtain results both in MITAB 2.5, 2.6 and 2.7 or PSI-XML formats using the MIQL 2.7 query language</a:t>
            </a:r>
          </a:p>
          <a:p>
            <a:pPr algn="just"/>
            <a:endParaRPr lang="it-IT" dirty="0"/>
          </a:p>
        </p:txBody>
      </p:sp>
      <p:pic>
        <p:nvPicPr>
          <p:cNvPr id="4" name="Immagine 3" descr="Schermata 2015-12-12 alle 17.32.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8" y="1008888"/>
            <a:ext cx="8184446" cy="3057700"/>
          </a:xfrm>
          <a:prstGeom prst="rect">
            <a:avLst/>
          </a:prstGeom>
        </p:spPr>
      </p:pic>
    </p:spTree>
    <p:extLst>
      <p:ext uri="{BB962C8B-B14F-4D97-AF65-F5344CB8AC3E}">
        <p14:creationId xmlns:p14="http://schemas.microsoft.com/office/powerpoint/2010/main" val="427674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B301-1212-B741-8B7B-EE9701EF2199}"/>
              </a:ext>
            </a:extLst>
          </p:cNvPr>
          <p:cNvSpPr>
            <a:spLocks noGrp="1"/>
          </p:cNvSpPr>
          <p:nvPr>
            <p:ph type="title"/>
          </p:nvPr>
        </p:nvSpPr>
        <p:spPr/>
        <p:txBody>
          <a:bodyPr/>
          <a:lstStyle/>
          <a:p>
            <a:r>
              <a:rPr lang="it-IT" b="1">
                <a:latin typeface="+mn-lt"/>
              </a:rPr>
              <a:t>Our plan</a:t>
            </a:r>
          </a:p>
        </p:txBody>
      </p:sp>
      <p:sp>
        <p:nvSpPr>
          <p:cNvPr id="3" name="Content Placeholder 2">
            <a:extLst>
              <a:ext uri="{FF2B5EF4-FFF2-40B4-BE49-F238E27FC236}">
                <a16:creationId xmlns:a16="http://schemas.microsoft.com/office/drawing/2014/main" id="{52BE17AE-4CCD-504F-B88F-C52848679FDB}"/>
              </a:ext>
            </a:extLst>
          </p:cNvPr>
          <p:cNvSpPr>
            <a:spLocks noGrp="1"/>
          </p:cNvSpPr>
          <p:nvPr>
            <p:ph idx="1"/>
          </p:nvPr>
        </p:nvSpPr>
        <p:spPr/>
        <p:txBody>
          <a:bodyPr/>
          <a:lstStyle/>
          <a:p>
            <a:r>
              <a:rPr lang="it-IT"/>
              <a:t>Where do molecular interaction data come from?</a:t>
            </a:r>
          </a:p>
          <a:p>
            <a:r>
              <a:rPr lang="it-IT"/>
              <a:t>Methods to detect protein interactions</a:t>
            </a:r>
          </a:p>
          <a:p>
            <a:r>
              <a:rPr lang="it-IT"/>
              <a:t>PPI databases and tools</a:t>
            </a:r>
          </a:p>
          <a:p>
            <a:r>
              <a:rPr lang="it-IT"/>
              <a:t>FAIR data and standards</a:t>
            </a:r>
          </a:p>
          <a:p>
            <a:r>
              <a:rPr lang="it-IT"/>
              <a:t>IntAct</a:t>
            </a:r>
          </a:p>
          <a:p>
            <a:r>
              <a:rPr lang="it-IT"/>
              <a:t>STRING</a:t>
            </a:r>
          </a:p>
          <a:p>
            <a:endParaRPr lang="it-IT"/>
          </a:p>
          <a:p>
            <a:endParaRPr lang="it-IT"/>
          </a:p>
          <a:p>
            <a:endParaRPr lang="it-IT"/>
          </a:p>
        </p:txBody>
      </p:sp>
    </p:spTree>
    <p:extLst>
      <p:ext uri="{BB962C8B-B14F-4D97-AF65-F5344CB8AC3E}">
        <p14:creationId xmlns:p14="http://schemas.microsoft.com/office/powerpoint/2010/main" val="2393369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Examples of services using PSICQUIC</a:t>
            </a:r>
          </a:p>
        </p:txBody>
      </p:sp>
      <p:sp>
        <p:nvSpPr>
          <p:cNvPr id="8" name="TextBox 7"/>
          <p:cNvSpPr txBox="1"/>
          <p:nvPr/>
        </p:nvSpPr>
        <p:spPr>
          <a:xfrm>
            <a:off x="1775520" y="4221089"/>
            <a:ext cx="6568658" cy="2585323"/>
          </a:xfrm>
          <a:prstGeom prst="rect">
            <a:avLst/>
          </a:prstGeom>
          <a:noFill/>
        </p:spPr>
        <p:txBody>
          <a:bodyPr wrap="none" rtlCol="0">
            <a:spAutoFit/>
          </a:bodyPr>
          <a:lstStyle/>
          <a:p>
            <a:r>
              <a:rPr lang="en-GB" dirty="0">
                <a:cs typeface="Arial" panose="020B0604020202020204" pitchFamily="34" charset="0"/>
                <a:hlinkClick r:id="rId3"/>
              </a:rPr>
              <a:t>www.phisto.org</a:t>
            </a:r>
            <a:endParaRPr lang="en-GB" dirty="0">
              <a:cs typeface="Arial" panose="020B0604020202020204" pitchFamily="34" charset="0"/>
            </a:endParaRPr>
          </a:p>
          <a:p>
            <a:r>
              <a:rPr lang="en-GB" dirty="0">
                <a:cs typeface="Arial" panose="020B0604020202020204" pitchFamily="34" charset="0"/>
                <a:hlinkClick r:id="rId4"/>
              </a:rPr>
              <a:t>www.reactome.org</a:t>
            </a:r>
            <a:r>
              <a:rPr lang="en-GB" dirty="0">
                <a:cs typeface="Arial" panose="020B0604020202020204" pitchFamily="34" charset="0"/>
              </a:rPr>
              <a:t> </a:t>
            </a:r>
          </a:p>
          <a:p>
            <a:r>
              <a:rPr lang="en-GB" dirty="0">
                <a:cs typeface="Arial" panose="020B0604020202020204" pitchFamily="34" charset="0"/>
                <a:hlinkClick r:id="rId5"/>
              </a:rPr>
              <a:t>www.cytoscape.org</a:t>
            </a:r>
            <a:r>
              <a:rPr lang="en-GB" dirty="0">
                <a:cs typeface="Arial" panose="020B0604020202020204" pitchFamily="34" charset="0"/>
              </a:rPr>
              <a:t> </a:t>
            </a:r>
          </a:p>
          <a:p>
            <a:r>
              <a:rPr lang="en-GB" dirty="0">
                <a:cs typeface="Arial" panose="020B0604020202020204" pitchFamily="34" charset="0"/>
                <a:hlinkClick r:id="rId6"/>
              </a:rPr>
              <a:t>www.genemania.org</a:t>
            </a:r>
            <a:endParaRPr lang="en-GB" dirty="0">
              <a:cs typeface="Arial" panose="020B0604020202020204" pitchFamily="34" charset="0"/>
            </a:endParaRPr>
          </a:p>
          <a:p>
            <a:r>
              <a:rPr lang="en-GB" dirty="0">
                <a:cs typeface="Arial" panose="020B0604020202020204" pitchFamily="34" charset="0"/>
                <a:hlinkClick r:id="rId7"/>
              </a:rPr>
              <a:t>http://mentha.uniroma2.it</a:t>
            </a:r>
            <a:endParaRPr lang="en-GB" dirty="0">
              <a:cs typeface="Arial" panose="020B0604020202020204" pitchFamily="34" charset="0"/>
            </a:endParaRPr>
          </a:p>
          <a:p>
            <a:r>
              <a:rPr lang="en-GB" dirty="0">
                <a:cs typeface="Arial" panose="020B0604020202020204" pitchFamily="34" charset="0"/>
                <a:hlinkClick r:id="rId8"/>
              </a:rPr>
              <a:t>http://clipserve.clip.ubc.ca/topfind</a:t>
            </a:r>
            <a:endParaRPr lang="en-GB" dirty="0">
              <a:cs typeface="Arial" panose="020B0604020202020204" pitchFamily="34" charset="0"/>
            </a:endParaRPr>
          </a:p>
          <a:p>
            <a:r>
              <a:rPr lang="en-GB" dirty="0">
                <a:cs typeface="Arial" panose="020B0604020202020204" pitchFamily="34" charset="0"/>
                <a:hlinkClick r:id="rId9"/>
              </a:rPr>
              <a:t>http://cbdm.mdc-berlin.de/tools/hippie</a:t>
            </a:r>
            <a:endParaRPr lang="en-GB" dirty="0">
              <a:cs typeface="Arial" panose="020B0604020202020204" pitchFamily="34" charset="0"/>
            </a:endParaRPr>
          </a:p>
          <a:p>
            <a:r>
              <a:rPr lang="en-GB" dirty="0">
                <a:cs typeface="Arial" panose="020B0604020202020204" pitchFamily="34" charset="0"/>
                <a:hlinkClick r:id="rId10"/>
              </a:rPr>
              <a:t>www.ebi.ac.uk/Tools/webservices/psicquic/view/main.xhtml</a:t>
            </a:r>
            <a:r>
              <a:rPr lang="en-GB" dirty="0">
                <a:cs typeface="Arial" panose="020B0604020202020204" pitchFamily="34" charset="0"/>
              </a:rPr>
              <a:t> </a:t>
            </a:r>
          </a:p>
          <a:p>
            <a:r>
              <a:rPr lang="en-GB" dirty="0">
                <a:cs typeface="Arial" panose="020B0604020202020204" pitchFamily="34" charset="0"/>
                <a:hlinkClick r:id="rId11"/>
              </a:rPr>
              <a:t>www.bioconductor.org/packages/release/bioc/html/PSICQUIC.html</a:t>
            </a:r>
            <a:r>
              <a:rPr lang="en-GB" dirty="0">
                <a:cs typeface="Arial" panose="020B0604020202020204" pitchFamily="34" charset="0"/>
              </a:rPr>
              <a:t> </a:t>
            </a:r>
          </a:p>
        </p:txBody>
      </p:sp>
      <p:pic>
        <p:nvPicPr>
          <p:cNvPr id="3" name="Picture 2"/>
          <p:cNvPicPr>
            <a:picLocks noChangeAspect="1"/>
          </p:cNvPicPr>
          <p:nvPr/>
        </p:nvPicPr>
        <p:blipFill>
          <a:blip r:embed="rId12"/>
          <a:stretch>
            <a:fillRect/>
          </a:stretch>
        </p:blipFill>
        <p:spPr>
          <a:xfrm>
            <a:off x="4583832" y="4509120"/>
            <a:ext cx="1638300" cy="406400"/>
          </a:xfrm>
          <a:prstGeom prst="rect">
            <a:avLst/>
          </a:prstGeom>
        </p:spPr>
      </p:pic>
      <p:pic>
        <p:nvPicPr>
          <p:cNvPr id="4" name="Picture 3"/>
          <p:cNvPicPr>
            <a:picLocks noChangeAspect="1"/>
          </p:cNvPicPr>
          <p:nvPr/>
        </p:nvPicPr>
        <p:blipFill>
          <a:blip r:embed="rId13"/>
          <a:stretch>
            <a:fillRect/>
          </a:stretch>
        </p:blipFill>
        <p:spPr>
          <a:xfrm>
            <a:off x="1919536" y="1988840"/>
            <a:ext cx="3276600" cy="812800"/>
          </a:xfrm>
          <a:prstGeom prst="rect">
            <a:avLst/>
          </a:prstGeom>
        </p:spPr>
      </p:pic>
      <p:pic>
        <p:nvPicPr>
          <p:cNvPr id="5" name="Picture 4"/>
          <p:cNvPicPr>
            <a:picLocks noChangeAspect="1"/>
          </p:cNvPicPr>
          <p:nvPr/>
        </p:nvPicPr>
        <p:blipFill>
          <a:blip r:embed="rId14"/>
          <a:stretch>
            <a:fillRect/>
          </a:stretch>
        </p:blipFill>
        <p:spPr>
          <a:xfrm>
            <a:off x="8472264" y="980728"/>
            <a:ext cx="1727200" cy="1828800"/>
          </a:xfrm>
          <a:prstGeom prst="rect">
            <a:avLst/>
          </a:prstGeom>
        </p:spPr>
      </p:pic>
      <p:pic>
        <p:nvPicPr>
          <p:cNvPr id="7" name="Picture 6"/>
          <p:cNvPicPr>
            <a:picLocks noChangeAspect="1"/>
          </p:cNvPicPr>
          <p:nvPr/>
        </p:nvPicPr>
        <p:blipFill>
          <a:blip r:embed="rId15"/>
          <a:stretch>
            <a:fillRect/>
          </a:stretch>
        </p:blipFill>
        <p:spPr>
          <a:xfrm>
            <a:off x="2063552" y="692696"/>
            <a:ext cx="3272362" cy="1080120"/>
          </a:xfrm>
          <a:prstGeom prst="rect">
            <a:avLst/>
          </a:prstGeom>
        </p:spPr>
      </p:pic>
      <p:pic>
        <p:nvPicPr>
          <p:cNvPr id="9" name="Picture 8"/>
          <p:cNvPicPr>
            <a:picLocks noChangeAspect="1"/>
          </p:cNvPicPr>
          <p:nvPr/>
        </p:nvPicPr>
        <p:blipFill>
          <a:blip r:embed="rId16"/>
          <a:stretch>
            <a:fillRect/>
          </a:stretch>
        </p:blipFill>
        <p:spPr>
          <a:xfrm>
            <a:off x="5951984" y="5301208"/>
            <a:ext cx="4533900" cy="609600"/>
          </a:xfrm>
          <a:prstGeom prst="rect">
            <a:avLst/>
          </a:prstGeom>
        </p:spPr>
      </p:pic>
      <p:pic>
        <p:nvPicPr>
          <p:cNvPr id="10" name="Picture 9"/>
          <p:cNvPicPr>
            <a:picLocks noChangeAspect="1"/>
          </p:cNvPicPr>
          <p:nvPr/>
        </p:nvPicPr>
        <p:blipFill>
          <a:blip r:embed="rId17"/>
          <a:stretch>
            <a:fillRect/>
          </a:stretch>
        </p:blipFill>
        <p:spPr>
          <a:xfrm>
            <a:off x="2135560" y="3068960"/>
            <a:ext cx="2743970" cy="1088008"/>
          </a:xfrm>
          <a:prstGeom prst="rect">
            <a:avLst/>
          </a:prstGeom>
        </p:spPr>
      </p:pic>
      <p:pic>
        <p:nvPicPr>
          <p:cNvPr id="2051" name="Picture 2050"/>
          <p:cNvPicPr>
            <a:picLocks noChangeAspect="1"/>
          </p:cNvPicPr>
          <p:nvPr/>
        </p:nvPicPr>
        <p:blipFill>
          <a:blip r:embed="rId18"/>
          <a:stretch>
            <a:fillRect/>
          </a:stretch>
        </p:blipFill>
        <p:spPr>
          <a:xfrm>
            <a:off x="8544272" y="3212976"/>
            <a:ext cx="1524000" cy="635000"/>
          </a:xfrm>
          <a:prstGeom prst="rect">
            <a:avLst/>
          </a:prstGeom>
        </p:spPr>
      </p:pic>
      <p:pic>
        <p:nvPicPr>
          <p:cNvPr id="2052" name="Picture 2051"/>
          <p:cNvPicPr>
            <a:picLocks noChangeAspect="1"/>
          </p:cNvPicPr>
          <p:nvPr/>
        </p:nvPicPr>
        <p:blipFill>
          <a:blip r:embed="rId19"/>
          <a:stretch>
            <a:fillRect/>
          </a:stretch>
        </p:blipFill>
        <p:spPr>
          <a:xfrm>
            <a:off x="6888088" y="4077072"/>
            <a:ext cx="3302000" cy="990600"/>
          </a:xfrm>
          <a:prstGeom prst="rect">
            <a:avLst/>
          </a:prstGeom>
        </p:spPr>
      </p:pic>
      <p:pic>
        <p:nvPicPr>
          <p:cNvPr id="100" name="Picture 99" descr="http://www.cytoscape.org/images/cytoscape_logo_left.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35960" y="836712"/>
            <a:ext cx="2448272" cy="2448272"/>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87888" y="2636912"/>
            <a:ext cx="1759348" cy="1512168"/>
          </a:xfrm>
          <a:prstGeom prst="rect">
            <a:avLst/>
          </a:prstGeom>
        </p:spPr>
      </p:pic>
      <p:sp>
        <p:nvSpPr>
          <p:cNvPr id="14" name="Rectangle 13">
            <a:extLst>
              <a:ext uri="{FF2B5EF4-FFF2-40B4-BE49-F238E27FC236}">
                <a16:creationId xmlns:a16="http://schemas.microsoft.com/office/drawing/2014/main" id="{99BFFFD6-D2BD-CF4C-A417-C03A28D1093D}"/>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296976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991545" y="1124744"/>
            <a:ext cx="5943743" cy="369332"/>
          </a:xfrm>
          <a:prstGeom prst="rect">
            <a:avLst/>
          </a:prstGeom>
          <a:noFill/>
        </p:spPr>
        <p:txBody>
          <a:bodyPr wrap="none" rtlCol="0">
            <a:spAutoFit/>
          </a:bodyPr>
          <a:lstStyle/>
          <a:p>
            <a:r>
              <a:rPr lang="en-GB" dirty="0">
                <a:cs typeface="Arial" panose="020B0604020202020204" pitchFamily="34" charset="0"/>
                <a:hlinkClick r:id="rId2"/>
              </a:rPr>
              <a:t>www.ebi.ac.uk/Tools/webservices/psicquic/view/main.xhtml</a:t>
            </a:r>
            <a:r>
              <a:rPr lang="en-GB" dirty="0">
                <a:cs typeface="Arial" panose="020B0604020202020204" pitchFamily="34" charset="0"/>
              </a:rPr>
              <a:t> </a:t>
            </a:r>
          </a:p>
        </p:txBody>
      </p:sp>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4" name="Picture 3"/>
          <p:cNvPicPr>
            <a:picLocks noChangeAspect="1"/>
          </p:cNvPicPr>
          <p:nvPr/>
        </p:nvPicPr>
        <p:blipFill>
          <a:blip r:embed="rId3"/>
          <a:stretch>
            <a:fillRect/>
          </a:stretch>
        </p:blipFill>
        <p:spPr>
          <a:xfrm>
            <a:off x="1524000" y="1858868"/>
            <a:ext cx="9144000" cy="4306436"/>
          </a:xfrm>
          <a:prstGeom prst="rect">
            <a:avLst/>
          </a:prstGeom>
        </p:spPr>
      </p:pic>
      <p:sp>
        <p:nvSpPr>
          <p:cNvPr id="5" name="Rectangle 4">
            <a:extLst>
              <a:ext uri="{FF2B5EF4-FFF2-40B4-BE49-F238E27FC236}">
                <a16:creationId xmlns:a16="http://schemas.microsoft.com/office/drawing/2014/main" id="{623CC1BC-7409-0B4D-91D7-9AB673DD24EB}"/>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6724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62293" y="5705872"/>
            <a:ext cx="1080120" cy="11521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1919536" y="884552"/>
            <a:ext cx="8100392" cy="5928824"/>
          </a:xfrm>
          <a:prstGeom prst="rect">
            <a:avLst/>
          </a:prstGeom>
        </p:spPr>
      </p:pic>
      <p:sp>
        <p:nvSpPr>
          <p:cNvPr id="5" name="Rectangle 4">
            <a:extLst>
              <a:ext uri="{FF2B5EF4-FFF2-40B4-BE49-F238E27FC236}">
                <a16:creationId xmlns:a16="http://schemas.microsoft.com/office/drawing/2014/main" id="{8763E8B9-B2DE-E045-8FE2-F55B78AA2BD2}"/>
              </a:ext>
            </a:extLst>
          </p:cNvPr>
          <p:cNvSpPr/>
          <p:nvPr/>
        </p:nvSpPr>
        <p:spPr>
          <a:xfrm>
            <a:off x="10151441" y="5890046"/>
            <a:ext cx="2020143" cy="923330"/>
          </a:xfrm>
          <a:prstGeom prst="rect">
            <a:avLst/>
          </a:prstGeom>
        </p:spPr>
        <p:txBody>
          <a:bodyPr wrap="square">
            <a:spAutoFit/>
          </a:bodyPr>
          <a:lstStyle/>
          <a:p>
            <a:r>
              <a:rPr lang="en-US" dirty="0">
                <a:latin typeface="Arial" pitchFamily="34" charset="0"/>
                <a:cs typeface="Arial" pitchFamily="34" charset="0"/>
              </a:rPr>
              <a:t>S. Orchard &amp; </a:t>
            </a:r>
          </a:p>
          <a:p>
            <a:r>
              <a:rPr lang="en-US" dirty="0">
                <a:latin typeface="Arial" pitchFamily="34" charset="0"/>
                <a:cs typeface="Arial" pitchFamily="34" charset="0"/>
              </a:rPr>
              <a:t>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41106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1504" y="764704"/>
            <a:ext cx="8964488" cy="6063382"/>
          </a:xfrm>
          <a:prstGeom prst="rect">
            <a:avLst/>
          </a:prstGeom>
        </p:spPr>
      </p:pic>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sp>
        <p:nvSpPr>
          <p:cNvPr id="4" name="Oval 3"/>
          <p:cNvSpPr/>
          <p:nvPr/>
        </p:nvSpPr>
        <p:spPr>
          <a:xfrm>
            <a:off x="8422936" y="3967076"/>
            <a:ext cx="1296144" cy="36004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EFC7FC8-87E4-7045-92D3-415597A6A028}"/>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71165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1257300"/>
            <a:ext cx="9144000" cy="4334774"/>
          </a:xfrm>
          <a:prstGeom prst="rect">
            <a:avLst/>
          </a:prstGeom>
        </p:spPr>
      </p:pic>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sp>
        <p:nvSpPr>
          <p:cNvPr id="13" name="Oval 12"/>
          <p:cNvSpPr/>
          <p:nvPr/>
        </p:nvSpPr>
        <p:spPr>
          <a:xfrm>
            <a:off x="9491716" y="5085184"/>
            <a:ext cx="398028" cy="238704"/>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372AC0F-1488-F44B-BDC0-53D16B1A8CFB}"/>
              </a:ext>
            </a:extLst>
          </p:cNvPr>
          <p:cNvSpPr/>
          <p:nvPr/>
        </p:nvSpPr>
        <p:spPr>
          <a:xfrm>
            <a:off x="8114185" y="643783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17587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Unified query client interface: PSICQUIC view</a:t>
            </a:r>
          </a:p>
        </p:txBody>
      </p:sp>
      <p:pic>
        <p:nvPicPr>
          <p:cNvPr id="3" name="Picture 2"/>
          <p:cNvPicPr>
            <a:picLocks noChangeAspect="1"/>
          </p:cNvPicPr>
          <p:nvPr/>
        </p:nvPicPr>
        <p:blipFill>
          <a:blip r:embed="rId2"/>
          <a:stretch>
            <a:fillRect/>
          </a:stretch>
        </p:blipFill>
        <p:spPr>
          <a:xfrm>
            <a:off x="1631504" y="755093"/>
            <a:ext cx="8911778" cy="6072069"/>
          </a:xfrm>
          <a:prstGeom prst="rect">
            <a:avLst/>
          </a:prstGeom>
        </p:spPr>
      </p:pic>
      <p:sp>
        <p:nvSpPr>
          <p:cNvPr id="4" name="Rectangle 3">
            <a:extLst>
              <a:ext uri="{FF2B5EF4-FFF2-40B4-BE49-F238E27FC236}">
                <a16:creationId xmlns:a16="http://schemas.microsoft.com/office/drawing/2014/main" id="{044319C9-D317-3348-9E2D-620D81EFA141}"/>
              </a:ext>
            </a:extLst>
          </p:cNvPr>
          <p:cNvSpPr/>
          <p:nvPr/>
        </p:nvSpPr>
        <p:spPr>
          <a:xfrm>
            <a:off x="0" y="6488668"/>
            <a:ext cx="3925886" cy="369332"/>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213334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75521" y="692696"/>
            <a:ext cx="8145115" cy="400110"/>
          </a:xfrm>
          <a:prstGeom prst="rect">
            <a:avLst/>
          </a:prstGeom>
          <a:noFill/>
        </p:spPr>
        <p:txBody>
          <a:bodyPr wrap="none" rtlCol="0">
            <a:spAutoFit/>
          </a:bodyPr>
          <a:lstStyle/>
          <a:p>
            <a:r>
              <a:rPr lang="en-GB" sz="2000" dirty="0">
                <a:cs typeface="Arial" panose="020B0604020202020204" pitchFamily="34" charset="0"/>
                <a:hlinkClick r:id="rId3"/>
              </a:rPr>
              <a:t>www.ebi.ac.uk/Tools/webservices/psicquic/registry/registry?action=STATUS</a:t>
            </a:r>
            <a:r>
              <a:rPr lang="en-GB" sz="2000" dirty="0">
                <a:cs typeface="Arial" panose="020B0604020202020204" pitchFamily="34" charset="0"/>
              </a:rPr>
              <a:t> </a:t>
            </a:r>
          </a:p>
        </p:txBody>
      </p:sp>
      <p:sp>
        <p:nvSpPr>
          <p:cNvPr id="2" name="TextBox 1"/>
          <p:cNvSpPr txBox="1"/>
          <p:nvPr/>
        </p:nvSpPr>
        <p:spPr>
          <a:xfrm>
            <a:off x="1847850" y="115889"/>
            <a:ext cx="8640638" cy="584775"/>
          </a:xfrm>
          <a:prstGeom prst="rect">
            <a:avLst/>
          </a:prstGeom>
          <a:noFill/>
          <a:ln>
            <a:noFill/>
          </a:ln>
        </p:spPr>
        <p:txBody>
          <a:bodyPr vert="horz" wrap="square" lIns="91440" tIns="45720" rIns="91440" bIns="45720" numCol="1" anchor="ctr" anchorCtr="0" compatLnSpc="1">
            <a:prstTxWarp prst="textNoShape">
              <a:avLst/>
            </a:prstTxWarp>
            <a:spAutoFit/>
          </a:bodyPr>
          <a:lstStyle>
            <a:defPPr>
              <a:defRPr lang="de-DE"/>
            </a:defPPr>
            <a:lvl1pPr>
              <a:defRPr sz="3200">
                <a:solidFill>
                  <a:srgbClr val="72AD46"/>
                </a:solidFill>
                <a:ea typeface="+mj-ea"/>
                <a:cs typeface="Arial" pitchFamily="34" charset="0"/>
              </a:defRPr>
            </a:lvl1pPr>
            <a:lvl2pPr algn="ctr">
              <a:defRPr sz="4400">
                <a:latin typeface="Calibri" pitchFamily="34" charset="0"/>
              </a:defRPr>
            </a:lvl2pPr>
            <a:lvl3pPr algn="ctr">
              <a:defRPr sz="4400">
                <a:latin typeface="Calibri" pitchFamily="34" charset="0"/>
              </a:defRPr>
            </a:lvl3pPr>
            <a:lvl4pPr algn="ctr">
              <a:defRPr sz="4400">
                <a:latin typeface="Calibri" pitchFamily="34" charset="0"/>
              </a:defRPr>
            </a:lvl4pPr>
            <a:lvl5pPr algn="ctr">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GB" dirty="0"/>
              <a:t>PSICQUIC registry</a:t>
            </a:r>
          </a:p>
        </p:txBody>
      </p:sp>
      <p:pic>
        <p:nvPicPr>
          <p:cNvPr id="3" name="Picture 2"/>
          <p:cNvPicPr>
            <a:picLocks noChangeAspect="1"/>
          </p:cNvPicPr>
          <p:nvPr/>
        </p:nvPicPr>
        <p:blipFill>
          <a:blip r:embed="rId4"/>
          <a:stretch>
            <a:fillRect/>
          </a:stretch>
        </p:blipFill>
        <p:spPr>
          <a:xfrm>
            <a:off x="1816490" y="1060930"/>
            <a:ext cx="8597870" cy="5760640"/>
          </a:xfrm>
          <a:prstGeom prst="rect">
            <a:avLst/>
          </a:prstGeom>
        </p:spPr>
      </p:pic>
      <p:sp>
        <p:nvSpPr>
          <p:cNvPr id="5" name="Rectangle 4">
            <a:extLst>
              <a:ext uri="{FF2B5EF4-FFF2-40B4-BE49-F238E27FC236}">
                <a16:creationId xmlns:a16="http://schemas.microsoft.com/office/drawing/2014/main" id="{2B7623A4-C38D-544B-976C-F841B79B47ED}"/>
              </a:ext>
            </a:extLst>
          </p:cNvPr>
          <p:cNvSpPr/>
          <p:nvPr/>
        </p:nvSpPr>
        <p:spPr>
          <a:xfrm>
            <a:off x="0" y="5980638"/>
            <a:ext cx="1847850" cy="923330"/>
          </a:xfrm>
          <a:prstGeom prst="rect">
            <a:avLst/>
          </a:prstGeom>
        </p:spPr>
        <p:txBody>
          <a:bodyPr wrap="square">
            <a:spAutoFit/>
          </a:bodyPr>
          <a:lstStyle/>
          <a:p>
            <a:r>
              <a:rPr lang="en-US" dirty="0">
                <a:latin typeface="Arial" pitchFamily="34" charset="0"/>
                <a:cs typeface="Arial" pitchFamily="34" charset="0"/>
              </a:rPr>
              <a:t>S. Orchard &amp; P. Porras </a:t>
            </a:r>
            <a:r>
              <a:rPr lang="en-US" dirty="0" err="1">
                <a:latin typeface="Arial" pitchFamily="34" charset="0"/>
                <a:cs typeface="Arial" pitchFamily="34" charset="0"/>
              </a:rPr>
              <a:t>Millán</a:t>
            </a:r>
            <a:r>
              <a:rPr lang="en-US" dirty="0">
                <a:latin typeface="Arial" pitchFamily="34" charset="0"/>
                <a:cs typeface="Arial" pitchFamily="34" charset="0"/>
              </a:rPr>
              <a:t>, IntAct</a:t>
            </a:r>
          </a:p>
        </p:txBody>
      </p:sp>
    </p:spTree>
    <p:extLst>
      <p:ext uri="{BB962C8B-B14F-4D97-AF65-F5344CB8AC3E}">
        <p14:creationId xmlns:p14="http://schemas.microsoft.com/office/powerpoint/2010/main" val="75756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770928" y="2619491"/>
            <a:ext cx="8539996" cy="1152410"/>
          </a:xfrm>
        </p:spPr>
        <p:txBody>
          <a:bodyPr>
            <a:normAutofit/>
          </a:bodyPr>
          <a:lstStyle/>
          <a:p>
            <a:r>
              <a:rPr lang="en-US" dirty="0"/>
              <a:t>PPI (web) resources</a:t>
            </a:r>
            <a:endParaRPr lang="it-IT" dirty="0">
              <a:solidFill>
                <a:srgbClr val="000000"/>
              </a:solidFill>
              <a:latin typeface="Arial"/>
              <a:cs typeface="Arial"/>
            </a:endParaRPr>
          </a:p>
        </p:txBody>
      </p:sp>
    </p:spTree>
    <p:extLst>
      <p:ext uri="{BB962C8B-B14F-4D97-AF65-F5344CB8AC3E}">
        <p14:creationId xmlns:p14="http://schemas.microsoft.com/office/powerpoint/2010/main" val="3924086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4092221" y="445896"/>
            <a:ext cx="3980577" cy="461665"/>
          </a:xfrm>
          <a:prstGeom prst="rect">
            <a:avLst/>
          </a:prstGeom>
          <a:noFill/>
        </p:spPr>
        <p:txBody>
          <a:bodyPr wrap="none" rtlCol="0">
            <a:spAutoFit/>
          </a:bodyPr>
          <a:lstStyle/>
          <a:p>
            <a:r>
              <a:rPr lang="it-IT" sz="2400" b="1" dirty="0">
                <a:solidFill>
                  <a:srgbClr val="953735"/>
                </a:solidFill>
              </a:rPr>
              <a:t>MENTHA and VIRUS MENTHA</a:t>
            </a:r>
          </a:p>
        </p:txBody>
      </p:sp>
      <p:pic>
        <p:nvPicPr>
          <p:cNvPr id="2" name="Immagine 1" descr="Schermata 2015-12-09 a 17.38.33.png"/>
          <p:cNvPicPr>
            <a:picLocks noChangeAspect="1"/>
          </p:cNvPicPr>
          <p:nvPr/>
        </p:nvPicPr>
        <p:blipFill rotWithShape="1">
          <a:blip r:embed="rId2">
            <a:extLst>
              <a:ext uri="{28A0092B-C50C-407E-A947-70E740481C1C}">
                <a14:useLocalDpi xmlns:a14="http://schemas.microsoft.com/office/drawing/2010/main" val="0"/>
              </a:ext>
            </a:extLst>
          </a:blip>
          <a:srcRect l="5545" t="13055" r="32727" b="22369"/>
          <a:stretch/>
        </p:blipFill>
        <p:spPr>
          <a:xfrm>
            <a:off x="1636889" y="1072446"/>
            <a:ext cx="4035778" cy="2280214"/>
          </a:xfrm>
          <a:prstGeom prst="rect">
            <a:avLst/>
          </a:prstGeom>
        </p:spPr>
      </p:pic>
      <p:sp>
        <p:nvSpPr>
          <p:cNvPr id="3" name="Rettangolo 2"/>
          <p:cNvSpPr/>
          <p:nvPr/>
        </p:nvSpPr>
        <p:spPr>
          <a:xfrm>
            <a:off x="5940779" y="3647281"/>
            <a:ext cx="4572000" cy="1477328"/>
          </a:xfrm>
          <a:prstGeom prst="rect">
            <a:avLst/>
          </a:prstGeom>
          <a:ln>
            <a:solidFill>
              <a:schemeClr val="tx2">
                <a:lumMod val="75000"/>
              </a:schemeClr>
            </a:solidFill>
          </a:ln>
        </p:spPr>
        <p:txBody>
          <a:bodyPr>
            <a:spAutoFit/>
          </a:bodyPr>
          <a:lstStyle/>
          <a:p>
            <a:r>
              <a:rPr lang="en-US" dirty="0"/>
              <a:t>virus </a:t>
            </a:r>
            <a:r>
              <a:rPr lang="en-US" dirty="0" err="1"/>
              <a:t>mentha</a:t>
            </a:r>
            <a:r>
              <a:rPr lang="en-US" dirty="0"/>
              <a:t> archives evidence about viral protein-protein interactions Viruses </a:t>
            </a:r>
            <a:r>
              <a:rPr lang="en-US" dirty="0" err="1"/>
              <a:t>vs</a:t>
            </a:r>
            <a:r>
              <a:rPr lang="en-US" dirty="0"/>
              <a:t> Hosts and </a:t>
            </a:r>
            <a:r>
              <a:rPr lang="en-US" dirty="0" err="1"/>
              <a:t>viceversa</a:t>
            </a:r>
            <a:r>
              <a:rPr lang="en-US" dirty="0"/>
              <a:t> - evidence collected from different databases that have adhered to the </a:t>
            </a:r>
            <a:r>
              <a:rPr lang="en-US" dirty="0" err="1"/>
              <a:t>IMEx</a:t>
            </a:r>
            <a:r>
              <a:rPr lang="en-US" dirty="0"/>
              <a:t> consortium.</a:t>
            </a:r>
            <a:endParaRPr lang="it-IT" dirty="0"/>
          </a:p>
        </p:txBody>
      </p:sp>
      <p:pic>
        <p:nvPicPr>
          <p:cNvPr id="6" name="Immagine 5" descr="Schermata 2015-12-09 a 17.51.11.png"/>
          <p:cNvPicPr>
            <a:picLocks noChangeAspect="1"/>
          </p:cNvPicPr>
          <p:nvPr/>
        </p:nvPicPr>
        <p:blipFill rotWithShape="1">
          <a:blip r:embed="rId3">
            <a:extLst>
              <a:ext uri="{28A0092B-C50C-407E-A947-70E740481C1C}">
                <a14:useLocalDpi xmlns:a14="http://schemas.microsoft.com/office/drawing/2010/main" val="0"/>
              </a:ext>
            </a:extLst>
          </a:blip>
          <a:srcRect t="10072"/>
          <a:stretch/>
        </p:blipFill>
        <p:spPr>
          <a:xfrm>
            <a:off x="1636889" y="3640667"/>
            <a:ext cx="4035778" cy="2571362"/>
          </a:xfrm>
          <a:prstGeom prst="rect">
            <a:avLst/>
          </a:prstGeom>
        </p:spPr>
      </p:pic>
      <p:sp>
        <p:nvSpPr>
          <p:cNvPr id="7" name="Rettangolo 6"/>
          <p:cNvSpPr/>
          <p:nvPr/>
        </p:nvSpPr>
        <p:spPr>
          <a:xfrm>
            <a:off x="5935422" y="1098394"/>
            <a:ext cx="4572000" cy="1477328"/>
          </a:xfrm>
          <a:prstGeom prst="rect">
            <a:avLst/>
          </a:prstGeom>
          <a:ln>
            <a:solidFill>
              <a:schemeClr val="accent3">
                <a:lumMod val="75000"/>
              </a:schemeClr>
            </a:solidFill>
          </a:ln>
        </p:spPr>
        <p:txBody>
          <a:bodyPr>
            <a:spAutoFit/>
          </a:bodyPr>
          <a:lstStyle/>
          <a:p>
            <a:r>
              <a:rPr lang="en-US" dirty="0"/>
              <a:t>An </a:t>
            </a:r>
            <a:r>
              <a:rPr lang="en-US" dirty="0" err="1"/>
              <a:t>interactome</a:t>
            </a:r>
            <a:r>
              <a:rPr lang="en-US" dirty="0"/>
              <a:t> browser that offers protein-protein physical/enzymatic interaction information integrated from various sources. Its data comes from manually curated protein-protein interaction databases</a:t>
            </a:r>
            <a:endParaRPr lang="it-IT" dirty="0"/>
          </a:p>
        </p:txBody>
      </p:sp>
    </p:spTree>
    <p:extLst>
      <p:ext uri="{BB962C8B-B14F-4D97-AF65-F5344CB8AC3E}">
        <p14:creationId xmlns:p14="http://schemas.microsoft.com/office/powerpoint/2010/main" val="3920268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3952274" y="181039"/>
            <a:ext cx="4610566" cy="523220"/>
          </a:xfrm>
          <a:prstGeom prst="rect">
            <a:avLst/>
          </a:prstGeom>
        </p:spPr>
        <p:txBody>
          <a:bodyPr wrap="square">
            <a:spAutoFit/>
          </a:bodyPr>
          <a:lstStyle/>
          <a:p>
            <a:pPr lvl="0" algn="ctr">
              <a:spcBef>
                <a:spcPct val="0"/>
              </a:spcBef>
            </a:pPr>
            <a:r>
              <a:rPr lang="it-IT" sz="2800" b="1" dirty="0">
                <a:solidFill>
                  <a:schemeClr val="accent2">
                    <a:lumMod val="75000"/>
                  </a:schemeClr>
                </a:solidFill>
                <a:ea typeface="+mj-ea"/>
                <a:cs typeface="+mj-cs"/>
              </a:rPr>
              <a:t>The IntAct database</a:t>
            </a:r>
          </a:p>
        </p:txBody>
      </p:sp>
      <p:sp>
        <p:nvSpPr>
          <p:cNvPr id="6" name="CasellaDiTesto 5"/>
          <p:cNvSpPr txBox="1"/>
          <p:nvPr/>
        </p:nvSpPr>
        <p:spPr>
          <a:xfrm>
            <a:off x="3925165" y="669606"/>
            <a:ext cx="4802329" cy="369332"/>
          </a:xfrm>
          <a:prstGeom prst="rect">
            <a:avLst/>
          </a:prstGeom>
          <a:noFill/>
        </p:spPr>
        <p:txBody>
          <a:bodyPr wrap="none" rtlCol="0">
            <a:spAutoFit/>
          </a:bodyPr>
          <a:lstStyle/>
          <a:p>
            <a:r>
              <a:rPr lang="it-IT" dirty="0"/>
              <a:t>IntAct Home Page (</a:t>
            </a:r>
            <a:r>
              <a:rPr lang="pl-PL" dirty="0"/>
              <a:t>http://</a:t>
            </a:r>
            <a:r>
              <a:rPr lang="pl-PL" dirty="0" err="1"/>
              <a:t>www.ebi.ac.uk</a:t>
            </a:r>
            <a:r>
              <a:rPr lang="pl-PL" dirty="0"/>
              <a:t>/</a:t>
            </a:r>
            <a:r>
              <a:rPr lang="pl-PL" dirty="0" err="1"/>
              <a:t>intact</a:t>
            </a:r>
            <a:r>
              <a:rPr lang="pl-PL" dirty="0"/>
              <a:t>/)</a:t>
            </a:r>
            <a:endParaRPr lang="it-IT" dirty="0"/>
          </a:p>
        </p:txBody>
      </p:sp>
      <p:pic>
        <p:nvPicPr>
          <p:cNvPr id="2" name="Immagine 1" descr="Schermata 2015-12-12 alle 17.52.06.png"/>
          <p:cNvPicPr>
            <a:picLocks noChangeAspect="1"/>
          </p:cNvPicPr>
          <p:nvPr/>
        </p:nvPicPr>
        <p:blipFill rotWithShape="1">
          <a:blip r:embed="rId3">
            <a:extLst>
              <a:ext uri="{28A0092B-C50C-407E-A947-70E740481C1C}">
                <a14:useLocalDpi xmlns:a14="http://schemas.microsoft.com/office/drawing/2010/main" val="0"/>
              </a:ext>
            </a:extLst>
          </a:blip>
          <a:srcRect l="1155" b="2390"/>
          <a:stretch/>
        </p:blipFill>
        <p:spPr>
          <a:xfrm>
            <a:off x="1648250" y="1248346"/>
            <a:ext cx="8853769" cy="5204990"/>
          </a:xfrm>
          <a:prstGeom prst="rect">
            <a:avLst/>
          </a:prstGeom>
          <a:ln>
            <a:solidFill>
              <a:srgbClr val="000000"/>
            </a:solidFill>
          </a:ln>
        </p:spPr>
      </p:pic>
      <p:sp>
        <p:nvSpPr>
          <p:cNvPr id="9" name="Ovale 8"/>
          <p:cNvSpPr/>
          <p:nvPr/>
        </p:nvSpPr>
        <p:spPr>
          <a:xfrm>
            <a:off x="2294051" y="3231961"/>
            <a:ext cx="802103" cy="278510"/>
          </a:xfrm>
          <a:prstGeom prst="ellipse">
            <a:avLst/>
          </a:prstGeom>
          <a:solidFill>
            <a:srgbClr val="C0504D">
              <a:alpha val="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p:cNvSpPr txBox="1"/>
          <p:nvPr/>
        </p:nvSpPr>
        <p:spPr>
          <a:xfrm>
            <a:off x="2294050" y="3184411"/>
            <a:ext cx="866208" cy="369332"/>
          </a:xfrm>
          <a:prstGeom prst="rect">
            <a:avLst/>
          </a:prstGeom>
          <a:noFill/>
        </p:spPr>
        <p:txBody>
          <a:bodyPr wrap="square" rtlCol="0">
            <a:spAutoFit/>
          </a:bodyPr>
          <a:lstStyle/>
          <a:p>
            <a:r>
              <a:rPr lang="it-IT" b="1" dirty="0"/>
              <a:t>Creb1</a:t>
            </a:r>
          </a:p>
        </p:txBody>
      </p:sp>
    </p:spTree>
    <p:extLst>
      <p:ext uri="{BB962C8B-B14F-4D97-AF65-F5344CB8AC3E}">
        <p14:creationId xmlns:p14="http://schemas.microsoft.com/office/powerpoint/2010/main" val="320134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49B76-27B3-4D4A-A0D2-A39CFCFD583E}"/>
              </a:ext>
            </a:extLst>
          </p:cNvPr>
          <p:cNvSpPr>
            <a:spLocks noGrp="1"/>
          </p:cNvSpPr>
          <p:nvPr>
            <p:ph type="title"/>
          </p:nvPr>
        </p:nvSpPr>
        <p:spPr>
          <a:xfrm>
            <a:off x="895350" y="2384425"/>
            <a:ext cx="10515600" cy="1325563"/>
          </a:xfrm>
        </p:spPr>
        <p:txBody>
          <a:bodyPr/>
          <a:lstStyle/>
          <a:p>
            <a:r>
              <a:rPr lang="it-IT"/>
              <a:t>Where do molecular interaction data come from?</a:t>
            </a:r>
          </a:p>
        </p:txBody>
      </p:sp>
    </p:spTree>
    <p:extLst>
      <p:ext uri="{BB962C8B-B14F-4D97-AF65-F5344CB8AC3E}">
        <p14:creationId xmlns:p14="http://schemas.microsoft.com/office/powerpoint/2010/main" val="2774098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836826-F09C-464D-AC37-3E3DE3A8E85A}"/>
              </a:ext>
            </a:extLst>
          </p:cNvPr>
          <p:cNvPicPr>
            <a:picLocks noChangeAspect="1"/>
          </p:cNvPicPr>
          <p:nvPr/>
        </p:nvPicPr>
        <p:blipFill>
          <a:blip r:embed="rId2"/>
          <a:stretch>
            <a:fillRect/>
          </a:stretch>
        </p:blipFill>
        <p:spPr>
          <a:xfrm>
            <a:off x="91591" y="0"/>
            <a:ext cx="12008817" cy="6858000"/>
          </a:xfrm>
          <a:prstGeom prst="rect">
            <a:avLst/>
          </a:prstGeom>
        </p:spPr>
      </p:pic>
      <p:sp>
        <p:nvSpPr>
          <p:cNvPr id="8" name="Rectangle 7">
            <a:extLst>
              <a:ext uri="{FF2B5EF4-FFF2-40B4-BE49-F238E27FC236}">
                <a16:creationId xmlns:a16="http://schemas.microsoft.com/office/drawing/2014/main" id="{3D6E3BA5-5506-E740-8477-52BECCB4704D}"/>
              </a:ext>
            </a:extLst>
          </p:cNvPr>
          <p:cNvSpPr/>
          <p:nvPr/>
        </p:nvSpPr>
        <p:spPr>
          <a:xfrm>
            <a:off x="3714750" y="38100"/>
            <a:ext cx="4591050" cy="338554"/>
          </a:xfrm>
          <a:prstGeom prst="rect">
            <a:avLst/>
          </a:prstGeom>
          <a:solidFill>
            <a:schemeClr val="bg1"/>
          </a:solidFill>
        </p:spPr>
        <p:txBody>
          <a:bodyPr wrap="square">
            <a:spAutoFit/>
          </a:bodyPr>
          <a:lstStyle/>
          <a:p>
            <a:r>
              <a:rPr lang="it-IT" sz="1600"/>
              <a:t>https://string-db.org</a:t>
            </a:r>
          </a:p>
        </p:txBody>
      </p:sp>
    </p:spTree>
    <p:extLst>
      <p:ext uri="{BB962C8B-B14F-4D97-AF65-F5344CB8AC3E}">
        <p14:creationId xmlns:p14="http://schemas.microsoft.com/office/powerpoint/2010/main" val="1034856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5373-60C5-9E41-B19E-D13E1EE7A19B}"/>
              </a:ext>
            </a:extLst>
          </p:cNvPr>
          <p:cNvSpPr>
            <a:spLocks noGrp="1"/>
          </p:cNvSpPr>
          <p:nvPr>
            <p:ph type="title"/>
          </p:nvPr>
        </p:nvSpPr>
        <p:spPr/>
        <p:txBody>
          <a:bodyPr/>
          <a:lstStyle/>
          <a:p>
            <a:r>
              <a:rPr lang="it-IT"/>
              <a:t>Where do molecular interaction data come from?</a:t>
            </a:r>
          </a:p>
        </p:txBody>
      </p:sp>
      <p:sp>
        <p:nvSpPr>
          <p:cNvPr id="3" name="Content Placeholder 2">
            <a:extLst>
              <a:ext uri="{FF2B5EF4-FFF2-40B4-BE49-F238E27FC236}">
                <a16:creationId xmlns:a16="http://schemas.microsoft.com/office/drawing/2014/main" id="{56C47393-8CAB-EB41-80DB-CA1DAFC56CB7}"/>
              </a:ext>
            </a:extLst>
          </p:cNvPr>
          <p:cNvSpPr>
            <a:spLocks noGrp="1"/>
          </p:cNvSpPr>
          <p:nvPr>
            <p:ph idx="1"/>
          </p:nvPr>
        </p:nvSpPr>
        <p:spPr/>
        <p:txBody>
          <a:bodyPr>
            <a:normAutofit/>
          </a:bodyPr>
          <a:lstStyle/>
          <a:p>
            <a:r>
              <a:rPr lang="it-IT" sz="3200"/>
              <a:t>Experimental approaches</a:t>
            </a:r>
          </a:p>
          <a:p>
            <a:r>
              <a:rPr lang="it-IT" sz="3200"/>
              <a:t>Computational methods</a:t>
            </a:r>
          </a:p>
        </p:txBody>
      </p:sp>
    </p:spTree>
    <p:extLst>
      <p:ext uri="{BB962C8B-B14F-4D97-AF65-F5344CB8AC3E}">
        <p14:creationId xmlns:p14="http://schemas.microsoft.com/office/powerpoint/2010/main" val="147857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860129" y="692706"/>
            <a:ext cx="8762207" cy="707886"/>
          </a:xfrm>
          <a:prstGeom prst="rect">
            <a:avLst/>
          </a:prstGeom>
          <a:noFill/>
        </p:spPr>
        <p:txBody>
          <a:bodyPr wrap="none" rtlCol="0">
            <a:spAutoFit/>
          </a:bodyPr>
          <a:lstStyle/>
          <a:p>
            <a:r>
              <a:rPr lang="it-IT" sz="4000" b="1" dirty="0" err="1">
                <a:solidFill>
                  <a:srgbClr val="953735"/>
                </a:solidFill>
              </a:rPr>
              <a:t>Experimental molecular interaction data</a:t>
            </a:r>
            <a:endParaRPr lang="it-IT" sz="4000" b="1" dirty="0">
              <a:solidFill>
                <a:srgbClr val="953735"/>
              </a:solidFill>
            </a:endParaRPr>
          </a:p>
        </p:txBody>
      </p:sp>
      <p:sp>
        <p:nvSpPr>
          <p:cNvPr id="3" name="Rettangolo 2"/>
          <p:cNvSpPr/>
          <p:nvPr/>
        </p:nvSpPr>
        <p:spPr>
          <a:xfrm>
            <a:off x="6003667" y="3244334"/>
            <a:ext cx="237566" cy="369332"/>
          </a:xfrm>
          <a:prstGeom prst="rect">
            <a:avLst/>
          </a:prstGeom>
        </p:spPr>
        <p:txBody>
          <a:bodyPr wrap="none">
            <a:spAutoFit/>
          </a:bodyPr>
          <a:lstStyle/>
          <a:p>
            <a:r>
              <a:rPr lang="it-IT" dirty="0"/>
              <a:t> </a:t>
            </a:r>
          </a:p>
        </p:txBody>
      </p:sp>
      <p:sp>
        <p:nvSpPr>
          <p:cNvPr id="5" name="Rectangle 4">
            <a:extLst>
              <a:ext uri="{FF2B5EF4-FFF2-40B4-BE49-F238E27FC236}">
                <a16:creationId xmlns:a16="http://schemas.microsoft.com/office/drawing/2014/main" id="{DA320A07-1656-9E44-8572-9931528A8A3B}"/>
              </a:ext>
            </a:extLst>
          </p:cNvPr>
          <p:cNvSpPr/>
          <p:nvPr/>
        </p:nvSpPr>
        <p:spPr>
          <a:xfrm>
            <a:off x="788450" y="1779478"/>
            <a:ext cx="10668000" cy="4031873"/>
          </a:xfrm>
          <a:prstGeom prst="rect">
            <a:avLst/>
          </a:prstGeom>
        </p:spPr>
        <p:txBody>
          <a:bodyPr wrap="square">
            <a:spAutoFit/>
          </a:bodyPr>
          <a:lstStyle/>
          <a:p>
            <a:pPr marL="457200" indent="-457200">
              <a:buFont typeface="Arial" panose="020B0604020202020204" pitchFamily="34" charset="0"/>
              <a:buChar char="•"/>
            </a:pPr>
            <a:r>
              <a:rPr lang="it-IT" sz="3200" b="0" i="0" u="none" strike="noStrike">
                <a:solidFill>
                  <a:srgbClr val="222222"/>
                </a:solidFill>
                <a:effectLst/>
              </a:rPr>
              <a:t>Molecular interaction data can be generated using many different techniques, all of which have their strengths and weaknesses</a:t>
            </a:r>
          </a:p>
          <a:p>
            <a:pPr marL="457200" indent="-457200">
              <a:buFont typeface="Arial" panose="020B0604020202020204" pitchFamily="34" charset="0"/>
              <a:buChar char="•"/>
            </a:pPr>
            <a:endParaRPr lang="it-IT" sz="3200">
              <a:solidFill>
                <a:srgbClr val="222222"/>
              </a:solidFill>
            </a:endParaRPr>
          </a:p>
          <a:p>
            <a:pPr marL="457200" indent="-457200">
              <a:buFont typeface="Arial" panose="020B0604020202020204" pitchFamily="34" charset="0"/>
              <a:buChar char="•"/>
            </a:pPr>
            <a:r>
              <a:rPr lang="it-IT" sz="3200" b="1">
                <a:solidFill>
                  <a:srgbClr val="222222"/>
                </a:solidFill>
              </a:rPr>
              <a:t>A</a:t>
            </a:r>
            <a:r>
              <a:rPr lang="it-IT" sz="3200" b="1" i="0" u="none" strike="noStrike">
                <a:solidFill>
                  <a:srgbClr val="222222"/>
                </a:solidFill>
                <a:effectLst/>
              </a:rPr>
              <a:t>ll molecular interaction data is to some degree artifactual</a:t>
            </a:r>
            <a:endParaRPr lang="it-IT" sz="3200" b="0" i="0" u="none" strike="noStrike">
              <a:solidFill>
                <a:srgbClr val="222222"/>
              </a:solidFill>
              <a:effectLst/>
            </a:endParaRPr>
          </a:p>
          <a:p>
            <a:pPr marL="457200" indent="-457200">
              <a:buFont typeface="Arial" panose="020B0604020202020204" pitchFamily="34" charset="0"/>
              <a:buChar char="•"/>
            </a:pPr>
            <a:endParaRPr lang="it-IT" sz="3200">
              <a:solidFill>
                <a:srgbClr val="222222"/>
              </a:solidFill>
            </a:endParaRPr>
          </a:p>
          <a:p>
            <a:pPr marL="457200" indent="-457200">
              <a:buFont typeface="Arial" panose="020B0604020202020204" pitchFamily="34" charset="0"/>
              <a:buChar char="•"/>
            </a:pPr>
            <a:r>
              <a:rPr lang="it-IT" sz="3200" b="0" i="0" u="none" strike="noStrike">
                <a:solidFill>
                  <a:srgbClr val="222222"/>
                </a:solidFill>
                <a:effectLst/>
              </a:rPr>
              <a:t>No single method can accurately reproduce a true binary interaction observed under physiological conditions</a:t>
            </a:r>
            <a:endParaRPr lang="it-IT" sz="3200"/>
          </a:p>
        </p:txBody>
      </p:sp>
    </p:spTree>
    <p:extLst>
      <p:ext uri="{BB962C8B-B14F-4D97-AF65-F5344CB8AC3E}">
        <p14:creationId xmlns:p14="http://schemas.microsoft.com/office/powerpoint/2010/main" val="27989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323850" y="861431"/>
            <a:ext cx="11449050" cy="5509200"/>
          </a:xfrm>
          <a:prstGeom prst="rect">
            <a:avLst/>
          </a:prstGeom>
        </p:spPr>
        <p:txBody>
          <a:bodyPr wrap="square">
            <a:spAutoFit/>
          </a:bodyPr>
          <a:lstStyle/>
          <a:p>
            <a:r>
              <a:rPr lang="en-GB" sz="3200" dirty="0">
                <a:cs typeface="Arial"/>
              </a:rPr>
              <a:t>A variety of techniques and methods have been developed to generate PPI data</a:t>
            </a:r>
            <a:r>
              <a:rPr lang="it-IT" sz="3200" dirty="0">
                <a:cs typeface="Arial"/>
              </a:rPr>
              <a:t>. </a:t>
            </a:r>
          </a:p>
          <a:p>
            <a:endParaRPr lang="en-US" sz="3200" b="1" dirty="0">
              <a:solidFill>
                <a:srgbClr val="000000"/>
              </a:solidFill>
              <a:cs typeface="Arial"/>
            </a:endParaRPr>
          </a:p>
          <a:p>
            <a:pPr marL="285750" indent="-285750">
              <a:buFont typeface="Arial"/>
              <a:buChar char="•"/>
            </a:pPr>
            <a:r>
              <a:rPr lang="en-GB" sz="3200" b="1" dirty="0">
                <a:cs typeface="Arial"/>
              </a:rPr>
              <a:t>High throughput techniques </a:t>
            </a:r>
          </a:p>
          <a:p>
            <a:pPr marL="742950" lvl="1" indent="-285750">
              <a:buFont typeface="Arial"/>
              <a:buChar char="•"/>
            </a:pPr>
            <a:r>
              <a:rPr lang="it-IT" sz="2400"/>
              <a:t>They provide information on several thousand pairwise interactions at a time </a:t>
            </a:r>
          </a:p>
          <a:p>
            <a:pPr marL="742950" lvl="1" indent="-285750">
              <a:buFont typeface="Arial"/>
              <a:buChar char="•"/>
            </a:pPr>
            <a:r>
              <a:rPr lang="it-IT" sz="2400"/>
              <a:t>The increasingly wide availability of high throughput techniques has generated a huge amount of interaction data</a:t>
            </a:r>
          </a:p>
          <a:p>
            <a:pPr marL="742950" lvl="1" indent="-285750">
              <a:buFont typeface="Arial"/>
              <a:buChar char="•"/>
            </a:pPr>
            <a:r>
              <a:rPr lang="it-IT" sz="2400" b="1" dirty="0">
                <a:cs typeface="Arial"/>
              </a:rPr>
              <a:t>Interactome: </a:t>
            </a:r>
            <a:r>
              <a:rPr lang="it-IT" sz="2400"/>
              <a:t>a global 'snapshot' in a cell, an organism or as particular physiological contex</a:t>
            </a:r>
            <a:endParaRPr lang="en-GB" sz="2400" b="1" dirty="0">
              <a:cs typeface="Arial"/>
            </a:endParaRPr>
          </a:p>
          <a:p>
            <a:pPr marL="285750" indent="-285750">
              <a:buFont typeface="Arial"/>
              <a:buChar char="•"/>
            </a:pPr>
            <a:r>
              <a:rPr lang="en-GB" sz="3200" b="1" dirty="0">
                <a:cs typeface="Arial"/>
              </a:rPr>
              <a:t>Low throughput techniques </a:t>
            </a:r>
          </a:p>
          <a:p>
            <a:pPr marL="742950" lvl="1" indent="-285750">
              <a:buFont typeface="Arial"/>
              <a:buChar char="•"/>
            </a:pPr>
            <a:r>
              <a:rPr lang="en-GB" sz="2400" dirty="0">
                <a:cs typeface="Arial"/>
              </a:rPr>
              <a:t>Time consuming</a:t>
            </a:r>
          </a:p>
          <a:p>
            <a:pPr marL="742950" lvl="1" indent="-285750">
              <a:buFont typeface="Arial"/>
              <a:buChar char="•"/>
            </a:pPr>
            <a:r>
              <a:rPr lang="en-GB" sz="2400" dirty="0">
                <a:cs typeface="Arial"/>
              </a:rPr>
              <a:t>Provide deeper insight into certain characteristic of an interaction</a:t>
            </a:r>
          </a:p>
          <a:p>
            <a:pPr marL="742950" lvl="1" indent="-285750">
              <a:buFont typeface="Arial"/>
              <a:buChar char="•"/>
            </a:pPr>
            <a:r>
              <a:rPr lang="en-GB" sz="2400" dirty="0">
                <a:cs typeface="Arial"/>
              </a:rPr>
              <a:t>Data are more accurate and reliable</a:t>
            </a:r>
          </a:p>
        </p:txBody>
      </p:sp>
      <p:sp>
        <p:nvSpPr>
          <p:cNvPr id="10" name="CasellaDiTesto 5"/>
          <p:cNvSpPr txBox="1"/>
          <p:nvPr/>
        </p:nvSpPr>
        <p:spPr>
          <a:xfrm>
            <a:off x="3234509" y="153545"/>
            <a:ext cx="5993115" cy="707886"/>
          </a:xfrm>
          <a:prstGeom prst="rect">
            <a:avLst/>
          </a:prstGeom>
          <a:noFill/>
        </p:spPr>
        <p:txBody>
          <a:bodyPr wrap="none" rtlCol="0">
            <a:spAutoFit/>
          </a:bodyPr>
          <a:lstStyle/>
          <a:p>
            <a:r>
              <a:rPr lang="en-US" sz="4000" b="1" dirty="0">
                <a:solidFill>
                  <a:srgbClr val="953735"/>
                </a:solidFill>
              </a:rPr>
              <a:t>Methods to detect PPI data</a:t>
            </a:r>
            <a:endParaRPr lang="it-IT" sz="4000" b="1" dirty="0">
              <a:solidFill>
                <a:srgbClr val="953735"/>
              </a:solidFill>
            </a:endParaRPr>
          </a:p>
        </p:txBody>
      </p:sp>
    </p:spTree>
    <p:extLst>
      <p:ext uri="{BB962C8B-B14F-4D97-AF65-F5344CB8AC3E}">
        <p14:creationId xmlns:p14="http://schemas.microsoft.com/office/powerpoint/2010/main" val="3073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544641" y="1001359"/>
            <a:ext cx="11449050" cy="5509200"/>
          </a:xfrm>
          <a:prstGeom prst="rect">
            <a:avLst/>
          </a:prstGeom>
        </p:spPr>
        <p:txBody>
          <a:bodyPr wrap="square">
            <a:spAutoFit/>
          </a:bodyPr>
          <a:lstStyle/>
          <a:p>
            <a:pPr marL="457200" indent="-457200">
              <a:buFont typeface="Arial" panose="020B0604020202020204" pitchFamily="34" charset="0"/>
              <a:buChar char="•"/>
            </a:pPr>
            <a:r>
              <a:rPr lang="en-GB" sz="3200" b="1" dirty="0">
                <a:cs typeface="Arial"/>
              </a:rPr>
              <a:t>High throughput techniques </a:t>
            </a:r>
          </a:p>
          <a:p>
            <a:pPr marL="742950" lvl="1" indent="-285750">
              <a:buFont typeface="Arial"/>
              <a:buChar char="•"/>
            </a:pPr>
            <a:r>
              <a:rPr lang="en-US" sz="2400" dirty="0">
                <a:solidFill>
                  <a:srgbClr val="000000"/>
                </a:solidFill>
              </a:rPr>
              <a:t>Yeast two-hybrid (Y2H)</a:t>
            </a:r>
          </a:p>
          <a:p>
            <a:pPr marL="742950" lvl="1" indent="-285750">
              <a:buFont typeface="Arial"/>
              <a:buChar char="•"/>
            </a:pPr>
            <a:r>
              <a:rPr lang="en-US" sz="2400" dirty="0">
                <a:solidFill>
                  <a:srgbClr val="000000"/>
                </a:solidFill>
              </a:rPr>
              <a:t>Affinity purification mass spectrometry (AP-MS)</a:t>
            </a:r>
          </a:p>
          <a:p>
            <a:endParaRPr lang="en-GB" sz="3200" b="1" dirty="0">
              <a:cs typeface="Arial"/>
            </a:endParaRPr>
          </a:p>
          <a:p>
            <a:pPr marL="457200" indent="-457200">
              <a:buFont typeface="Arial" panose="020B0604020202020204" pitchFamily="34" charset="0"/>
              <a:buChar char="•"/>
            </a:pPr>
            <a:r>
              <a:rPr lang="en-GB" sz="3200" b="1" dirty="0">
                <a:cs typeface="Arial"/>
              </a:rPr>
              <a:t>Medium-throughout techniques</a:t>
            </a:r>
          </a:p>
          <a:p>
            <a:pPr marL="800100" lvl="1" indent="-342900">
              <a:buFont typeface="Arial" panose="020B0604020202020204" pitchFamily="34" charset="0"/>
              <a:buChar char="•"/>
            </a:pPr>
            <a:r>
              <a:rPr lang="en-US" sz="2400" dirty="0">
                <a:solidFill>
                  <a:srgbClr val="000000"/>
                </a:solidFill>
              </a:rPr>
              <a:t>Co-</a:t>
            </a:r>
            <a:r>
              <a:rPr lang="en-US" sz="2400" dirty="0" err="1">
                <a:solidFill>
                  <a:srgbClr val="000000"/>
                </a:solidFill>
              </a:rPr>
              <a:t>immunoprecipitation</a:t>
            </a:r>
            <a:r>
              <a:rPr lang="en-US" sz="2400" dirty="0">
                <a:solidFill>
                  <a:srgbClr val="000000"/>
                </a:solidFill>
              </a:rPr>
              <a:t> (co-IP)</a:t>
            </a:r>
          </a:p>
          <a:p>
            <a:pPr lvl="1"/>
            <a:endParaRPr lang="en-GB" sz="3200" b="1" dirty="0">
              <a:cs typeface="Arial"/>
            </a:endParaRPr>
          </a:p>
          <a:p>
            <a:pPr marL="457200" indent="-457200">
              <a:buFont typeface="Arial" panose="020B0604020202020204" pitchFamily="34" charset="0"/>
              <a:buChar char="•"/>
            </a:pPr>
            <a:r>
              <a:rPr lang="en-GB" sz="3200" b="1" dirty="0">
                <a:cs typeface="Arial"/>
              </a:rPr>
              <a:t>Low throughput techniques</a:t>
            </a:r>
            <a:endParaRPr lang="en-GB" sz="3200" dirty="0">
              <a:cs typeface="Arial"/>
            </a:endParaRPr>
          </a:p>
          <a:p>
            <a:pPr marL="914400" lvl="1" indent="-457200">
              <a:buFont typeface="Arial" panose="020B0604020202020204" pitchFamily="34" charset="0"/>
              <a:buChar char="•"/>
            </a:pPr>
            <a:r>
              <a:rPr lang="it-IT" sz="2400"/>
              <a:t>Fluorescence Resonance Energy Transfer (FRET) </a:t>
            </a:r>
            <a:endParaRPr lang="en-GB" sz="2400" dirty="0">
              <a:cs typeface="Arial"/>
            </a:endParaRPr>
          </a:p>
          <a:p>
            <a:pPr marL="914400" lvl="1" indent="-457200">
              <a:buFont typeface="Arial" panose="020B0604020202020204" pitchFamily="34" charset="0"/>
              <a:buChar char="•"/>
            </a:pPr>
            <a:r>
              <a:rPr lang="it-IT" sz="2400">
                <a:hlinkClick r:id="rId3"/>
              </a:rPr>
              <a:t>Surface Plasmon Resonanc</a:t>
            </a:r>
            <a:r>
              <a:rPr lang="it-IT" sz="2400"/>
              <a:t> (</a:t>
            </a:r>
            <a:r>
              <a:rPr lang="en-GB" sz="2400" dirty="0">
                <a:cs typeface="Arial"/>
              </a:rPr>
              <a:t>SPR)</a:t>
            </a:r>
          </a:p>
          <a:p>
            <a:pPr marL="914400" lvl="1" indent="-457200">
              <a:buFont typeface="Arial" panose="020B0604020202020204" pitchFamily="34" charset="0"/>
              <a:buChar char="•"/>
            </a:pPr>
            <a:r>
              <a:rPr lang="it-IT" sz="2400">
                <a:hlinkClick r:id="rId4"/>
              </a:rPr>
              <a:t>Isothermal titration calorimetry</a:t>
            </a:r>
            <a:r>
              <a:rPr lang="it-IT" sz="2400"/>
              <a:t> (</a:t>
            </a:r>
            <a:r>
              <a:rPr lang="en-GB" sz="2400" dirty="0">
                <a:cs typeface="Arial"/>
              </a:rPr>
              <a:t>ITC)</a:t>
            </a:r>
          </a:p>
          <a:p>
            <a:pPr marL="914400" lvl="1" indent="-457200">
              <a:buFont typeface="Arial" panose="020B0604020202020204" pitchFamily="34" charset="0"/>
              <a:buChar char="•"/>
            </a:pPr>
            <a:r>
              <a:rPr lang="en-GB" sz="2400" dirty="0">
                <a:cs typeface="Arial"/>
              </a:rPr>
              <a:t>NMR </a:t>
            </a:r>
          </a:p>
          <a:p>
            <a:pPr marL="914400" lvl="1" indent="-457200">
              <a:buFont typeface="Arial" panose="020B0604020202020204" pitchFamily="34" charset="0"/>
              <a:buChar char="•"/>
            </a:pPr>
            <a:r>
              <a:rPr lang="en-GB" sz="2400" dirty="0">
                <a:cs typeface="Arial"/>
              </a:rPr>
              <a:t>X-ray crystallography</a:t>
            </a:r>
          </a:p>
        </p:txBody>
      </p:sp>
      <p:sp>
        <p:nvSpPr>
          <p:cNvPr id="10" name="CasellaDiTesto 5"/>
          <p:cNvSpPr txBox="1"/>
          <p:nvPr/>
        </p:nvSpPr>
        <p:spPr>
          <a:xfrm>
            <a:off x="3234509" y="153545"/>
            <a:ext cx="5993115" cy="707886"/>
          </a:xfrm>
          <a:prstGeom prst="rect">
            <a:avLst/>
          </a:prstGeom>
          <a:noFill/>
        </p:spPr>
        <p:txBody>
          <a:bodyPr wrap="none" rtlCol="0">
            <a:spAutoFit/>
          </a:bodyPr>
          <a:lstStyle/>
          <a:p>
            <a:r>
              <a:rPr lang="en-US" sz="4000" b="1" dirty="0">
                <a:solidFill>
                  <a:srgbClr val="953735"/>
                </a:solidFill>
              </a:rPr>
              <a:t>Methods to detect PPI data</a:t>
            </a:r>
            <a:endParaRPr lang="it-IT" sz="4000" b="1" dirty="0">
              <a:solidFill>
                <a:srgbClr val="953735"/>
              </a:solidFill>
            </a:endParaRPr>
          </a:p>
        </p:txBody>
      </p:sp>
    </p:spTree>
    <p:extLst>
      <p:ext uri="{BB962C8B-B14F-4D97-AF65-F5344CB8AC3E}">
        <p14:creationId xmlns:p14="http://schemas.microsoft.com/office/powerpoint/2010/main" val="2617667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2343</Words>
  <Application>Microsoft Macintosh PowerPoint</Application>
  <PresentationFormat>Widescreen</PresentationFormat>
  <Paragraphs>383</Paragraphs>
  <Slides>50</Slides>
  <Notes>23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Links</vt:lpstr>
      </vt:variant>
      <vt:variant>
        <vt:i4>1</vt:i4>
      </vt:variant>
      <vt:variant>
        <vt:lpstr>Slide Titles</vt:lpstr>
      </vt:variant>
      <vt:variant>
        <vt:i4>50</vt:i4>
      </vt:variant>
    </vt:vector>
  </HeadingPairs>
  <TitlesOfParts>
    <vt:vector size="62" baseType="lpstr">
      <vt:lpstr>ＭＳ Ｐゴシック</vt:lpstr>
      <vt:lpstr>Arial</vt:lpstr>
      <vt:lpstr>Calibri</vt:lpstr>
      <vt:lpstr>Calibri Light</vt:lpstr>
      <vt:lpstr>Century Gothic</vt:lpstr>
      <vt:lpstr>Corbel</vt:lpstr>
      <vt:lpstr>Geneva</vt:lpstr>
      <vt:lpstr>HelveticaNeueLT Pro 35 Th</vt:lpstr>
      <vt:lpstr>HelveticaNeueLT Pro 45 Lt</vt:lpstr>
      <vt:lpstr>Wingdings</vt:lpstr>
      <vt:lpstr>Office Theme</vt:lpstr>
      <vt:lpstr>file:///localhost/Users/luanalicata/Desktop/Documento1!OLE_LINK1</vt:lpstr>
      <vt:lpstr>Protein-protein interaction data and databases</vt:lpstr>
      <vt:lpstr>Useful materials</vt:lpstr>
      <vt:lpstr>Learning outcomes</vt:lpstr>
      <vt:lpstr>Our plan</vt:lpstr>
      <vt:lpstr>Where do molecular interaction data come from?</vt:lpstr>
      <vt:lpstr>Where do molecular interaction data come from?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PPI databases</vt:lpstr>
      <vt:lpstr>PowerPoint Presentation</vt:lpstr>
      <vt:lpstr>PowerPoint Presentation</vt:lpstr>
      <vt:lpstr>FAIR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of data integration and an example of a solution:  PSICQUIC</vt:lpstr>
      <vt:lpstr>Molecular interaction information</vt:lpstr>
      <vt:lpstr>Molecular interaction resources</vt:lpstr>
      <vt:lpstr>Data integration</vt:lpstr>
      <vt:lpstr>Data integration problems</vt:lpstr>
      <vt:lpstr>Standards</vt:lpstr>
      <vt:lpstr>PowerPoint Presentation</vt:lpstr>
      <vt:lpstr>Collaboration among data providers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PPI (web) resources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Protein-protein interaction data and databases</dc:title>
  <dc:subject/>
  <dc:creator>allegra.via@gmail.com</dc:creator>
  <cp:keywords/>
  <dc:description/>
  <cp:lastModifiedBy>allegra.via@gmail.com</cp:lastModifiedBy>
  <cp:revision>1</cp:revision>
  <dcterms:created xsi:type="dcterms:W3CDTF">2020-03-18T22:43:08Z</dcterms:created>
  <dcterms:modified xsi:type="dcterms:W3CDTF">2020-03-18T22:43:37Z</dcterms:modified>
  <cp:category/>
</cp:coreProperties>
</file>